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99" r:id="rId5"/>
    <p:sldId id="309" r:id="rId6"/>
    <p:sldId id="262" r:id="rId7"/>
    <p:sldId id="265" r:id="rId8"/>
    <p:sldId id="266" r:id="rId9"/>
    <p:sldId id="306" r:id="rId10"/>
    <p:sldId id="263" r:id="rId11"/>
    <p:sldId id="264" r:id="rId12"/>
    <p:sldId id="273" r:id="rId13"/>
    <p:sldId id="311" r:id="rId14"/>
    <p:sldId id="274" r:id="rId15"/>
    <p:sldId id="275" r:id="rId16"/>
    <p:sldId id="276" r:id="rId17"/>
    <p:sldId id="307"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302" r:id="rId33"/>
    <p:sldId id="310" r:id="rId34"/>
    <p:sldId id="291" r:id="rId35"/>
    <p:sldId id="293" r:id="rId36"/>
    <p:sldId id="295" r:id="rId37"/>
    <p:sldId id="297"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16.11.2018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16.11.2018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0"/>
            <a:ext cx="7772400" cy="2016223"/>
          </a:xfrm>
        </p:spPr>
        <p:txBody>
          <a:bodyPr>
            <a:normAutofit/>
          </a:bodyPr>
          <a:lstStyle/>
          <a:p>
            <a:r>
              <a:rPr lang="tr-TR" b="1" dirty="0">
                <a:solidFill>
                  <a:schemeClr val="accent2">
                    <a:lumMod val="50000"/>
                  </a:schemeClr>
                </a:solidFill>
              </a:rPr>
              <a:t>2019       YKS    SÜRECİ</a:t>
            </a:r>
            <a:br>
              <a:rPr lang="tr-TR" b="1" dirty="0">
                <a:solidFill>
                  <a:schemeClr val="accent2">
                    <a:lumMod val="50000"/>
                  </a:schemeClr>
                </a:solidFill>
              </a:rPr>
            </a:br>
            <a:endParaRPr lang="tr-TR" b="1" dirty="0">
              <a:solidFill>
                <a:schemeClr val="accent2">
                  <a:lumMod val="50000"/>
                </a:schemeClr>
              </a:solidFill>
            </a:endParaRPr>
          </a:p>
        </p:txBody>
      </p:sp>
      <p:sp>
        <p:nvSpPr>
          <p:cNvPr id="3" name="Alt Başlık 2"/>
          <p:cNvSpPr>
            <a:spLocks noGrp="1"/>
          </p:cNvSpPr>
          <p:nvPr>
            <p:ph type="subTitle" idx="1"/>
          </p:nvPr>
        </p:nvSpPr>
        <p:spPr>
          <a:xfrm>
            <a:off x="539552" y="2780928"/>
            <a:ext cx="8064896" cy="3528392"/>
          </a:xfrm>
        </p:spPr>
        <p:txBody>
          <a:bodyPr>
            <a:normAutofit/>
          </a:bodyPr>
          <a:lstStyle/>
          <a:p>
            <a:r>
              <a:rPr lang="tr-TR" b="1" dirty="0">
                <a:solidFill>
                  <a:srgbClr val="0070C0"/>
                </a:solidFill>
              </a:rPr>
              <a:t>YÜKSEKÖĞRETİM KURUMLARI SINAVI </a:t>
            </a:r>
          </a:p>
          <a:p>
            <a:r>
              <a:rPr lang="tr-TR" b="1" dirty="0">
                <a:solidFill>
                  <a:srgbClr val="0070C0"/>
                </a:solidFill>
              </a:rPr>
              <a:t>(TYT – AYT)</a:t>
            </a:r>
          </a:p>
          <a:p>
            <a:endParaRPr lang="tr-TR" b="1" dirty="0">
              <a:solidFill>
                <a:srgbClr val="0070C0"/>
              </a:solidFill>
            </a:endParaRPr>
          </a:p>
          <a:p>
            <a:r>
              <a:rPr lang="tr-TR" sz="2600" b="1" dirty="0">
                <a:solidFill>
                  <a:srgbClr val="0070C0"/>
                </a:solidFill>
              </a:rPr>
              <a:t>AKŞEMSEDDİN MESLEKİ VE TEKNİK ANADOLU LİSESİ REHBERLİK SERVİSİ</a:t>
            </a:r>
          </a:p>
          <a:p>
            <a:r>
              <a:rPr lang="tr-TR" sz="1600" b="1" dirty="0">
                <a:solidFill>
                  <a:srgbClr val="0070C0"/>
                </a:solidFill>
              </a:rPr>
              <a:t>Hülya SUFRACI</a:t>
            </a:r>
          </a:p>
          <a:p>
            <a:r>
              <a:rPr lang="tr-TR" sz="1600" b="1" dirty="0">
                <a:solidFill>
                  <a:srgbClr val="0070C0"/>
                </a:solidFill>
              </a:rPr>
              <a:t>Rehber Öğretmen</a:t>
            </a:r>
          </a:p>
          <a:p>
            <a:endParaRPr lang="tr-TR" b="1" dirty="0">
              <a:solidFill>
                <a:srgbClr val="0070C0"/>
              </a:solidFill>
            </a:endParaRPr>
          </a:p>
          <a:p>
            <a:endParaRPr lang="tr-TR" b="1" dirty="0">
              <a:solidFill>
                <a:srgbClr val="C00000"/>
              </a:solidFill>
            </a:endParaRPr>
          </a:p>
          <a:p>
            <a:endParaRPr lang="tr-TR" dirty="0">
              <a:solidFill>
                <a:schemeClr val="tx1"/>
              </a:solidFill>
            </a:endParaRPr>
          </a:p>
          <a:p>
            <a:endParaRPr lang="tr-TR" sz="2400" b="1" dirty="0">
              <a:solidFill>
                <a:srgbClr val="FF0000"/>
              </a:solidFill>
            </a:endParaRPr>
          </a:p>
        </p:txBody>
      </p:sp>
    </p:spTree>
    <p:extLst>
      <p:ext uri="{BB962C8B-B14F-4D97-AF65-F5344CB8AC3E}">
        <p14:creationId xmlns:p14="http://schemas.microsoft.com/office/powerpoint/2010/main" val="186236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solidFill>
                  <a:srgbClr val="0070C0"/>
                </a:solidFill>
              </a:rPr>
              <a:t>TYT UYGULANIŞI</a:t>
            </a:r>
          </a:p>
        </p:txBody>
      </p:sp>
      <p:sp>
        <p:nvSpPr>
          <p:cNvPr id="3" name="İçerik Yer Tutucusu 2"/>
          <p:cNvSpPr>
            <a:spLocks noGrp="1"/>
          </p:cNvSpPr>
          <p:nvPr>
            <p:ph idx="1"/>
          </p:nvPr>
        </p:nvSpPr>
        <p:spPr>
          <a:xfrm>
            <a:off x="457200" y="1484784"/>
            <a:ext cx="8229600" cy="5112568"/>
          </a:xfrm>
        </p:spPr>
        <p:txBody>
          <a:bodyPr>
            <a:normAutofit/>
          </a:bodyPr>
          <a:lstStyle/>
          <a:p>
            <a:r>
              <a:rPr lang="tr-TR" sz="2400" b="1" dirty="0"/>
              <a:t>HAZİRAN 2019’DA CUMARTESİ GÜNÜ UYGULANACAKTIR</a:t>
            </a:r>
          </a:p>
          <a:p>
            <a:endParaRPr lang="tr-TR" sz="2400" b="1" dirty="0"/>
          </a:p>
          <a:p>
            <a:r>
              <a:rPr lang="tr-TR" sz="2400" b="1" dirty="0"/>
              <a:t>TEK SORU KİTAPÇIĞI DAĞITILACAKTIR.</a:t>
            </a:r>
          </a:p>
          <a:p>
            <a:endParaRPr lang="tr-TR" sz="2400" b="1" dirty="0"/>
          </a:p>
          <a:p>
            <a:r>
              <a:rPr lang="tr-TR" sz="2400" b="1" dirty="0"/>
              <a:t>SINAV SÜRESİ 120 SORU İÇİN 135 DAKİKADIR.</a:t>
            </a:r>
          </a:p>
          <a:p>
            <a:endParaRPr lang="tr-TR" sz="2400" b="1" dirty="0"/>
          </a:p>
          <a:p>
            <a:r>
              <a:rPr lang="tr-TR" sz="2400" b="1" dirty="0"/>
              <a:t>TYT BAŞLAMA SAATİ DUYURULACAKTIR. </a:t>
            </a:r>
          </a:p>
          <a:p>
            <a:endParaRPr lang="tr-TR" sz="2400" b="1" dirty="0"/>
          </a:p>
          <a:p>
            <a:r>
              <a:rPr lang="tr-TR" sz="2400" b="1" dirty="0"/>
              <a:t>AÇIK UÇLU SORU SORULMAYACAK VE 4 YANLIŞ BİR DOĞRUYU GÖTÜRECEKTİR.</a:t>
            </a:r>
          </a:p>
        </p:txBody>
      </p:sp>
    </p:spTree>
    <p:extLst>
      <p:ext uri="{BB962C8B-B14F-4D97-AF65-F5344CB8AC3E}">
        <p14:creationId xmlns:p14="http://schemas.microsoft.com/office/powerpoint/2010/main" val="1034262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20080"/>
          </a:xfrm>
        </p:spPr>
        <p:txBody>
          <a:bodyPr>
            <a:normAutofit fontScale="90000"/>
          </a:bodyPr>
          <a:lstStyle/>
          <a:p>
            <a:r>
              <a:rPr lang="tr-TR" dirty="0"/>
              <a:t>TYT SORU DAĞILIMLARI</a:t>
            </a:r>
          </a:p>
        </p:txBody>
      </p:sp>
      <p:sp>
        <p:nvSpPr>
          <p:cNvPr id="3" name="İçerik Yer Tutucusu 2"/>
          <p:cNvSpPr>
            <a:spLocks noGrp="1"/>
          </p:cNvSpPr>
          <p:nvPr>
            <p:ph idx="1"/>
          </p:nvPr>
        </p:nvSpPr>
        <p:spPr>
          <a:xfrm>
            <a:off x="457200" y="1600201"/>
            <a:ext cx="7283152" cy="3989040"/>
          </a:xfrm>
        </p:spPr>
        <p:txBody>
          <a:bodyPr/>
          <a:lstStyle/>
          <a:p>
            <a:endParaRPr lang="tr-TR" dirty="0"/>
          </a:p>
        </p:txBody>
      </p:sp>
      <p:pic>
        <p:nvPicPr>
          <p:cNvPr id="5122" name="Picture 2" descr="C:\Users\Senay\Desktop\2018 üniversiteye giriş sunumları\2018 ty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713268"/>
            <a:ext cx="7776864" cy="5987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233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TAVSİYE</a:t>
            </a:r>
          </a:p>
        </p:txBody>
      </p:sp>
      <p:sp>
        <p:nvSpPr>
          <p:cNvPr id="3" name="İçerik Yer Tutucusu 2"/>
          <p:cNvSpPr>
            <a:spLocks noGrp="1"/>
          </p:cNvSpPr>
          <p:nvPr>
            <p:ph idx="1"/>
          </p:nvPr>
        </p:nvSpPr>
        <p:spPr>
          <a:xfrm>
            <a:off x="457200" y="1600200"/>
            <a:ext cx="8229600" cy="4925144"/>
          </a:xfrm>
        </p:spPr>
        <p:txBody>
          <a:bodyPr>
            <a:normAutofit/>
          </a:bodyPr>
          <a:lstStyle/>
          <a:p>
            <a:r>
              <a:rPr lang="tr-TR" sz="3000" dirty="0"/>
              <a:t>TYT sınavında adayların daha iyi hazırlanabilmesi için kaliteli ve edebi değeri olan kitapları okuması,</a:t>
            </a:r>
          </a:p>
          <a:p>
            <a:endParaRPr lang="tr-TR" sz="3000" dirty="0"/>
          </a:p>
          <a:p>
            <a:r>
              <a:rPr lang="tr-TR" sz="3000" dirty="0"/>
              <a:t>Matematik içinde analitik düşünme, problem çözme, soyut düşünebilme gibi yeteneklerini geliştirecek egzersizler yapmaları yerinde olur.</a:t>
            </a:r>
          </a:p>
          <a:p>
            <a:endParaRPr lang="tr-TR" sz="3000" dirty="0"/>
          </a:p>
          <a:p>
            <a:pPr marL="0" indent="0">
              <a:buNone/>
            </a:pPr>
            <a:r>
              <a:rPr lang="tr-TR" sz="2400" dirty="0">
                <a:solidFill>
                  <a:srgbClr val="C00000"/>
                </a:solidFill>
              </a:rPr>
              <a:t> </a:t>
            </a:r>
          </a:p>
        </p:txBody>
      </p:sp>
    </p:spTree>
    <p:extLst>
      <p:ext uri="{BB962C8B-B14F-4D97-AF65-F5344CB8AC3E}">
        <p14:creationId xmlns:p14="http://schemas.microsoft.com/office/powerpoint/2010/main" val="247348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640960" cy="1143000"/>
          </a:xfrm>
        </p:spPr>
        <p:txBody>
          <a:bodyPr>
            <a:noAutofit/>
          </a:bodyPr>
          <a:lstStyle/>
          <a:p>
            <a:r>
              <a:rPr lang="tr-TR" sz="3400" b="1" dirty="0">
                <a:solidFill>
                  <a:srgbClr val="0070C0"/>
                </a:solidFill>
              </a:rPr>
              <a:t>TYT’de ders başına her bir netin yaklaşık değeri</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447873234"/>
              </p:ext>
            </p:extLst>
          </p:nvPr>
        </p:nvGraphicFramePr>
        <p:xfrm>
          <a:off x="539552" y="1556794"/>
          <a:ext cx="7992888" cy="4824536"/>
        </p:xfrm>
        <a:graphic>
          <a:graphicData uri="http://schemas.openxmlformats.org/drawingml/2006/table">
            <a:tbl>
              <a:tblPr>
                <a:tableStyleId>{5C22544A-7EE6-4342-B048-85BDC9FD1C3A}</a:tableStyleId>
              </a:tblPr>
              <a:tblGrid>
                <a:gridCol w="1512168">
                  <a:extLst>
                    <a:ext uri="{9D8B030D-6E8A-4147-A177-3AD203B41FA5}">
                      <a16:colId xmlns:a16="http://schemas.microsoft.com/office/drawing/2014/main" val="20000"/>
                    </a:ext>
                  </a:extLst>
                </a:gridCol>
                <a:gridCol w="1378877">
                  <a:extLst>
                    <a:ext uri="{9D8B030D-6E8A-4147-A177-3AD203B41FA5}">
                      <a16:colId xmlns:a16="http://schemas.microsoft.com/office/drawing/2014/main" val="20001"/>
                    </a:ext>
                  </a:extLst>
                </a:gridCol>
                <a:gridCol w="1445523">
                  <a:extLst>
                    <a:ext uri="{9D8B030D-6E8A-4147-A177-3AD203B41FA5}">
                      <a16:colId xmlns:a16="http://schemas.microsoft.com/office/drawing/2014/main" val="20002"/>
                    </a:ext>
                  </a:extLst>
                </a:gridCol>
                <a:gridCol w="1870675">
                  <a:extLst>
                    <a:ext uri="{9D8B030D-6E8A-4147-A177-3AD203B41FA5}">
                      <a16:colId xmlns:a16="http://schemas.microsoft.com/office/drawing/2014/main" val="20003"/>
                    </a:ext>
                  </a:extLst>
                </a:gridCol>
                <a:gridCol w="1785645">
                  <a:extLst>
                    <a:ext uri="{9D8B030D-6E8A-4147-A177-3AD203B41FA5}">
                      <a16:colId xmlns:a16="http://schemas.microsoft.com/office/drawing/2014/main" val="20004"/>
                    </a:ext>
                  </a:extLst>
                </a:gridCol>
              </a:tblGrid>
              <a:tr h="1315784">
                <a:tc>
                  <a:txBody>
                    <a:bodyPr/>
                    <a:lstStyle/>
                    <a:p>
                      <a:pPr algn="l" fontAlgn="ctr"/>
                      <a:r>
                        <a:rPr lang="tr-TR" sz="2600" u="none" strike="noStrike" dirty="0">
                          <a:effectLst/>
                        </a:rPr>
                        <a:t>Der Adı </a:t>
                      </a:r>
                      <a:endParaRPr lang="tr-TR" sz="2600" b="1" i="0" u="none" strike="noStrike" dirty="0">
                        <a:solidFill>
                          <a:srgbClr val="000000"/>
                        </a:solidFill>
                        <a:effectLst/>
                        <a:latin typeface="Calibri"/>
                      </a:endParaRPr>
                    </a:p>
                  </a:txBody>
                  <a:tcPr marL="9525" marR="9525" marT="9525" marB="0" anchor="ctr"/>
                </a:tc>
                <a:tc>
                  <a:txBody>
                    <a:bodyPr/>
                    <a:lstStyle/>
                    <a:p>
                      <a:pPr algn="ctr" fontAlgn="ctr"/>
                      <a:r>
                        <a:rPr lang="tr-TR" sz="2600" u="none" strike="noStrike" dirty="0">
                          <a:effectLst/>
                        </a:rPr>
                        <a:t>TYT Soru Sayısı</a:t>
                      </a:r>
                      <a:endParaRPr lang="tr-TR" sz="2600" b="1" i="0" u="none" strike="noStrike" dirty="0">
                        <a:solidFill>
                          <a:srgbClr val="000000"/>
                        </a:solidFill>
                        <a:effectLst/>
                        <a:latin typeface="Calibri"/>
                      </a:endParaRPr>
                    </a:p>
                  </a:txBody>
                  <a:tcPr marL="9525" marR="9525" marT="9525" marB="0" anchor="ctr"/>
                </a:tc>
                <a:tc>
                  <a:txBody>
                    <a:bodyPr/>
                    <a:lstStyle/>
                    <a:p>
                      <a:pPr algn="ctr" fontAlgn="ctr"/>
                      <a:r>
                        <a:rPr lang="tr-TR" sz="2600" u="none" strike="noStrike">
                          <a:effectLst/>
                        </a:rPr>
                        <a:t>1 Net Değeri</a:t>
                      </a:r>
                      <a:endParaRPr lang="tr-TR" sz="2600" b="1" i="0" u="none" strike="noStrike">
                        <a:solidFill>
                          <a:srgbClr val="000000"/>
                        </a:solidFill>
                        <a:effectLst/>
                        <a:latin typeface="Calibri"/>
                      </a:endParaRPr>
                    </a:p>
                  </a:txBody>
                  <a:tcPr marL="9525" marR="9525" marT="9525" marB="0" anchor="ctr"/>
                </a:tc>
                <a:tc>
                  <a:txBody>
                    <a:bodyPr/>
                    <a:lstStyle/>
                    <a:p>
                      <a:pPr algn="ctr" fontAlgn="ctr"/>
                      <a:r>
                        <a:rPr lang="tr-TR" sz="2600" u="none" strike="noStrike">
                          <a:effectLst/>
                        </a:rPr>
                        <a:t>Toplam Puan Katkısı</a:t>
                      </a:r>
                      <a:endParaRPr lang="tr-TR" sz="2600" b="1" i="0" u="none" strike="noStrike">
                        <a:solidFill>
                          <a:srgbClr val="000000"/>
                        </a:solidFill>
                        <a:effectLst/>
                        <a:latin typeface="Calibri"/>
                      </a:endParaRPr>
                    </a:p>
                  </a:txBody>
                  <a:tcPr marL="9525" marR="9525" marT="9525" marB="0" anchor="ctr"/>
                </a:tc>
                <a:tc>
                  <a:txBody>
                    <a:bodyPr/>
                    <a:lstStyle/>
                    <a:p>
                      <a:pPr algn="ctr" fontAlgn="ctr"/>
                      <a:r>
                        <a:rPr lang="tr-TR" sz="2600" u="none" strike="noStrike">
                          <a:effectLst/>
                        </a:rPr>
                        <a:t>TYT Test Ağırlıkları</a:t>
                      </a:r>
                      <a:endParaRPr lang="tr-TR" sz="26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877188">
                <a:tc>
                  <a:txBody>
                    <a:bodyPr/>
                    <a:lstStyle/>
                    <a:p>
                      <a:pPr algn="l" fontAlgn="ctr"/>
                      <a:r>
                        <a:rPr lang="tr-TR" sz="2600" u="none" strike="noStrike">
                          <a:solidFill>
                            <a:srgbClr val="C00000"/>
                          </a:solidFill>
                          <a:effectLst/>
                        </a:rPr>
                        <a:t>Türkçe Testi </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40</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b="1" u="none" strike="noStrike" dirty="0">
                          <a:solidFill>
                            <a:srgbClr val="C00000"/>
                          </a:solidFill>
                          <a:effectLst/>
                        </a:rPr>
                        <a:t>3,3</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a:solidFill>
                            <a:srgbClr val="C00000"/>
                          </a:solidFill>
                          <a:effectLst/>
                        </a:rPr>
                        <a:t>132</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 33</a:t>
                      </a:r>
                      <a:endParaRPr lang="tr-TR" sz="2600" b="1" i="0" u="none" strike="noStrike" dirty="0">
                        <a:solidFill>
                          <a:srgbClr val="C00000"/>
                        </a:solidFill>
                        <a:effectLst/>
                        <a:latin typeface="Calibri"/>
                      </a:endParaRPr>
                    </a:p>
                  </a:txBody>
                  <a:tcPr marL="9525" marR="9525" marT="9525" marB="0" anchor="ctr"/>
                </a:tc>
                <a:extLst>
                  <a:ext uri="{0D108BD9-81ED-4DB2-BD59-A6C34878D82A}">
                    <a16:rowId xmlns:a16="http://schemas.microsoft.com/office/drawing/2014/main" val="10001"/>
                  </a:ext>
                </a:extLst>
              </a:tr>
              <a:tr h="877188">
                <a:tc>
                  <a:txBody>
                    <a:bodyPr/>
                    <a:lstStyle/>
                    <a:p>
                      <a:pPr algn="l" fontAlgn="ctr"/>
                      <a:r>
                        <a:rPr lang="tr-TR" sz="2600" u="none" strike="noStrike">
                          <a:solidFill>
                            <a:srgbClr val="C00000"/>
                          </a:solidFill>
                          <a:effectLst/>
                        </a:rPr>
                        <a:t>Matematik Testi </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40</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b="1" u="none" strike="noStrike" dirty="0">
                          <a:solidFill>
                            <a:srgbClr val="C00000"/>
                          </a:solidFill>
                          <a:effectLst/>
                        </a:rPr>
                        <a:t>3,3</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a:solidFill>
                            <a:srgbClr val="C00000"/>
                          </a:solidFill>
                          <a:effectLst/>
                        </a:rPr>
                        <a:t>132</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 33</a:t>
                      </a:r>
                      <a:endParaRPr lang="tr-TR" sz="2600" b="1" i="0" u="none" strike="noStrike" dirty="0">
                        <a:solidFill>
                          <a:srgbClr val="C00000"/>
                        </a:solidFill>
                        <a:effectLst/>
                        <a:latin typeface="Calibri"/>
                      </a:endParaRPr>
                    </a:p>
                  </a:txBody>
                  <a:tcPr marL="9525" marR="9525" marT="9525" marB="0" anchor="ctr"/>
                </a:tc>
                <a:extLst>
                  <a:ext uri="{0D108BD9-81ED-4DB2-BD59-A6C34878D82A}">
                    <a16:rowId xmlns:a16="http://schemas.microsoft.com/office/drawing/2014/main" val="10002"/>
                  </a:ext>
                </a:extLst>
              </a:tr>
              <a:tr h="877188">
                <a:tc>
                  <a:txBody>
                    <a:bodyPr/>
                    <a:lstStyle/>
                    <a:p>
                      <a:pPr algn="l" fontAlgn="ctr"/>
                      <a:r>
                        <a:rPr lang="tr-TR" sz="2600" u="none" strike="noStrike">
                          <a:solidFill>
                            <a:srgbClr val="C00000"/>
                          </a:solidFill>
                          <a:effectLst/>
                        </a:rPr>
                        <a:t>Sosyal Bil. Testi </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a:solidFill>
                            <a:srgbClr val="C00000"/>
                          </a:solidFill>
                          <a:effectLst/>
                        </a:rPr>
                        <a:t>20</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b="1" u="none" strike="noStrike" dirty="0">
                          <a:solidFill>
                            <a:srgbClr val="C00000"/>
                          </a:solidFill>
                          <a:effectLst/>
                        </a:rPr>
                        <a:t>3,4</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68</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 17</a:t>
                      </a:r>
                      <a:endParaRPr lang="tr-TR" sz="2600" b="1" i="0" u="none" strike="noStrike" dirty="0">
                        <a:solidFill>
                          <a:srgbClr val="C00000"/>
                        </a:solidFill>
                        <a:effectLst/>
                        <a:latin typeface="Calibri"/>
                      </a:endParaRPr>
                    </a:p>
                  </a:txBody>
                  <a:tcPr marL="9525" marR="9525" marT="9525" marB="0" anchor="ctr"/>
                </a:tc>
                <a:extLst>
                  <a:ext uri="{0D108BD9-81ED-4DB2-BD59-A6C34878D82A}">
                    <a16:rowId xmlns:a16="http://schemas.microsoft.com/office/drawing/2014/main" val="10003"/>
                  </a:ext>
                </a:extLst>
              </a:tr>
              <a:tr h="877188">
                <a:tc>
                  <a:txBody>
                    <a:bodyPr/>
                    <a:lstStyle/>
                    <a:p>
                      <a:pPr algn="l" fontAlgn="ctr"/>
                      <a:r>
                        <a:rPr lang="tr-TR" sz="2600" u="none" strike="noStrike">
                          <a:solidFill>
                            <a:srgbClr val="C00000"/>
                          </a:solidFill>
                          <a:effectLst/>
                        </a:rPr>
                        <a:t>Fen Bil. Testi</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u="none" strike="noStrike">
                          <a:solidFill>
                            <a:srgbClr val="C00000"/>
                          </a:solidFill>
                          <a:effectLst/>
                        </a:rPr>
                        <a:t>20</a:t>
                      </a:r>
                      <a:endParaRPr lang="tr-TR" sz="2600" b="1" i="0" u="none" strike="noStrike">
                        <a:solidFill>
                          <a:srgbClr val="C00000"/>
                        </a:solidFill>
                        <a:effectLst/>
                        <a:latin typeface="Calibri"/>
                      </a:endParaRPr>
                    </a:p>
                  </a:txBody>
                  <a:tcPr marL="9525" marR="9525" marT="9525" marB="0" anchor="ctr"/>
                </a:tc>
                <a:tc>
                  <a:txBody>
                    <a:bodyPr/>
                    <a:lstStyle/>
                    <a:p>
                      <a:pPr algn="ctr" fontAlgn="ctr"/>
                      <a:r>
                        <a:rPr lang="tr-TR" sz="2600" b="1" u="none" strike="noStrike" dirty="0">
                          <a:solidFill>
                            <a:srgbClr val="C00000"/>
                          </a:solidFill>
                          <a:effectLst/>
                        </a:rPr>
                        <a:t>3,4</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68</a:t>
                      </a:r>
                      <a:endParaRPr lang="tr-TR" sz="2600" b="1" i="0" u="none" strike="noStrike" dirty="0">
                        <a:solidFill>
                          <a:srgbClr val="C00000"/>
                        </a:solidFill>
                        <a:effectLst/>
                        <a:latin typeface="Calibri"/>
                      </a:endParaRPr>
                    </a:p>
                  </a:txBody>
                  <a:tcPr marL="9525" marR="9525" marT="9525" marB="0" anchor="ctr"/>
                </a:tc>
                <a:tc>
                  <a:txBody>
                    <a:bodyPr/>
                    <a:lstStyle/>
                    <a:p>
                      <a:pPr algn="ctr" fontAlgn="ctr"/>
                      <a:r>
                        <a:rPr lang="tr-TR" sz="2600" u="none" strike="noStrike" dirty="0">
                          <a:solidFill>
                            <a:srgbClr val="C00000"/>
                          </a:solidFill>
                          <a:effectLst/>
                        </a:rPr>
                        <a:t>% 17</a:t>
                      </a:r>
                      <a:endParaRPr lang="tr-TR" sz="2600" b="1" i="0" u="none" strike="noStrike" dirty="0">
                        <a:solidFill>
                          <a:srgbClr val="C00000"/>
                        </a:solidFill>
                        <a:effectLst/>
                        <a:latin typeface="Calibri"/>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71234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t>TYT SONUÇLARI NERELERDE KULLANILICAK</a:t>
            </a:r>
          </a:p>
        </p:txBody>
      </p:sp>
      <p:sp>
        <p:nvSpPr>
          <p:cNvPr id="3" name="İçerik Yer Tutucusu 2"/>
          <p:cNvSpPr>
            <a:spLocks noGrp="1"/>
          </p:cNvSpPr>
          <p:nvPr>
            <p:ph idx="1"/>
          </p:nvPr>
        </p:nvSpPr>
        <p:spPr>
          <a:xfrm>
            <a:off x="251520" y="1628800"/>
            <a:ext cx="8784976" cy="4968552"/>
          </a:xfrm>
        </p:spPr>
        <p:txBody>
          <a:bodyPr>
            <a:normAutofit lnSpcReduction="10000"/>
          </a:bodyPr>
          <a:lstStyle/>
          <a:p>
            <a:pPr marL="0" indent="0">
              <a:buNone/>
            </a:pPr>
            <a:r>
              <a:rPr lang="tr-TR" sz="2400" b="1" dirty="0">
                <a:solidFill>
                  <a:srgbClr val="C00000"/>
                </a:solidFill>
              </a:rPr>
              <a:t>TYT’DE 150 HAM PUANIN ÜSTÜ: </a:t>
            </a:r>
          </a:p>
          <a:p>
            <a:pPr marL="0" indent="0">
              <a:buNone/>
            </a:pPr>
            <a:endParaRPr lang="tr-TR" sz="2400" b="1" dirty="0">
              <a:solidFill>
                <a:srgbClr val="C00000"/>
              </a:solidFill>
            </a:endParaRPr>
          </a:p>
          <a:p>
            <a:pPr marL="0" indent="0">
              <a:buNone/>
            </a:pPr>
            <a:r>
              <a:rPr lang="tr-TR" sz="2600" dirty="0"/>
              <a:t>    * Önlisans programların (Örgün Açıköğretim)  tercihinde,</a:t>
            </a:r>
          </a:p>
          <a:p>
            <a:pPr marL="0" indent="0">
              <a:buNone/>
            </a:pPr>
            <a:endParaRPr lang="tr-TR" sz="2600" dirty="0"/>
          </a:p>
          <a:p>
            <a:pPr marL="0" indent="0">
              <a:buNone/>
            </a:pPr>
            <a:r>
              <a:rPr lang="tr-TR" sz="2600" dirty="0"/>
              <a:t>   * Özel yetenek sınavlarına ön başvuruda, </a:t>
            </a:r>
          </a:p>
          <a:p>
            <a:pPr marL="0" indent="0">
              <a:buNone/>
            </a:pPr>
            <a:endParaRPr lang="tr-TR" sz="2600" dirty="0"/>
          </a:p>
          <a:p>
            <a:pPr marL="0" indent="0">
              <a:buNone/>
            </a:pPr>
            <a:r>
              <a:rPr lang="tr-TR" sz="2600" dirty="0"/>
              <a:t>   * İkinci aşama Alan Yeterlilik Sınavında puan hesaplanma  hakkı verir. </a:t>
            </a:r>
          </a:p>
          <a:p>
            <a:pPr marL="0" indent="0">
              <a:buNone/>
            </a:pPr>
            <a:endParaRPr lang="tr-TR" sz="2400" dirty="0"/>
          </a:p>
          <a:p>
            <a:pPr marL="0" indent="0">
              <a:buNone/>
            </a:pPr>
            <a:r>
              <a:rPr lang="tr-TR" sz="1800" b="1" dirty="0">
                <a:solidFill>
                  <a:srgbClr val="FF0000"/>
                </a:solidFill>
              </a:rPr>
              <a:t>Not: İkinci aşamaya giriş barajı olan, İlk aşamada  180 puan alma şartı 150 puana indirilmiştir. </a:t>
            </a:r>
          </a:p>
          <a:p>
            <a:pPr marL="0" indent="0">
              <a:buNone/>
            </a:pPr>
            <a:r>
              <a:rPr lang="tr-TR" sz="2400" dirty="0"/>
              <a:t>   </a:t>
            </a:r>
          </a:p>
        </p:txBody>
      </p:sp>
    </p:spTree>
    <p:extLst>
      <p:ext uri="{BB962C8B-B14F-4D97-AF65-F5344CB8AC3E}">
        <p14:creationId xmlns:p14="http://schemas.microsoft.com/office/powerpoint/2010/main" val="2380586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a:solidFill>
                  <a:srgbClr val="C00000"/>
                </a:solidFill>
              </a:rPr>
              <a:t>TYT PUANI İLE ASKER ve POLİS MESLEK YÜKSEKOKULU ÖN BAŞVURULARI</a:t>
            </a:r>
          </a:p>
        </p:txBody>
      </p:sp>
      <p:sp>
        <p:nvSpPr>
          <p:cNvPr id="3" name="İçerik Yer Tutucusu 2"/>
          <p:cNvSpPr>
            <a:spLocks noGrp="1"/>
          </p:cNvSpPr>
          <p:nvPr>
            <p:ph idx="1"/>
          </p:nvPr>
        </p:nvSpPr>
        <p:spPr>
          <a:xfrm>
            <a:off x="395536" y="1772816"/>
            <a:ext cx="8229600" cy="4525963"/>
          </a:xfrm>
        </p:spPr>
        <p:txBody>
          <a:bodyPr>
            <a:normAutofit/>
          </a:bodyPr>
          <a:lstStyle/>
          <a:p>
            <a:pPr>
              <a:buFont typeface="Arial" charset="0"/>
              <a:buChar char="•"/>
            </a:pPr>
            <a:r>
              <a:rPr lang="tr-TR" sz="2600" dirty="0"/>
              <a:t>Astsubay Meslek Yüksekokulu ön  başvurusunda kullanılacaktır. Ön başvuru için kaç ham puan gerektiği başvuru sürecinde açıklanacaktır. </a:t>
            </a:r>
          </a:p>
          <a:p>
            <a:pPr>
              <a:buFont typeface="Arial" charset="0"/>
              <a:buChar char="•"/>
            </a:pPr>
            <a:endParaRPr lang="tr-TR" sz="2400" dirty="0"/>
          </a:p>
          <a:p>
            <a:r>
              <a:rPr lang="tr-TR" sz="2600" dirty="0"/>
              <a:t> Polis Meslek Yüksekokulu ön başvurusunda kullanılacaktır. Bu okulun başvurusunda muhtemelen 250-280 aralığında bir ham puan istenecektir.                    (2018 başvurusunda 260 TYT puanı istenmiştir)</a:t>
            </a:r>
          </a:p>
          <a:p>
            <a:endParaRPr lang="tr-TR" sz="2400" dirty="0"/>
          </a:p>
        </p:txBody>
      </p:sp>
    </p:spTree>
    <p:extLst>
      <p:ext uri="{BB962C8B-B14F-4D97-AF65-F5344CB8AC3E}">
        <p14:creationId xmlns:p14="http://schemas.microsoft.com/office/powerpoint/2010/main" val="3456643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ÖNEMLİ</a:t>
            </a:r>
            <a:r>
              <a:rPr lang="tr-TR" sz="3200" dirty="0"/>
              <a:t> </a:t>
            </a:r>
            <a:r>
              <a:rPr lang="tr-TR" sz="3200" b="1" dirty="0"/>
              <a:t>DEĞİŞİKLİK</a:t>
            </a:r>
            <a:r>
              <a:rPr lang="tr-TR" dirty="0"/>
              <a:t>: </a:t>
            </a:r>
          </a:p>
        </p:txBody>
      </p:sp>
      <p:sp>
        <p:nvSpPr>
          <p:cNvPr id="3" name="İçerik Yer Tutucusu 2"/>
          <p:cNvSpPr>
            <a:spLocks noGrp="1"/>
          </p:cNvSpPr>
          <p:nvPr>
            <p:ph idx="1"/>
          </p:nvPr>
        </p:nvSpPr>
        <p:spPr>
          <a:xfrm>
            <a:off x="457200" y="1772816"/>
            <a:ext cx="8229600" cy="4353347"/>
          </a:xfrm>
        </p:spPr>
        <p:txBody>
          <a:bodyPr>
            <a:normAutofit/>
          </a:bodyPr>
          <a:lstStyle/>
          <a:p>
            <a:endParaRPr lang="tr-TR" sz="2400" b="1" dirty="0">
              <a:solidFill>
                <a:srgbClr val="C00000"/>
              </a:solidFill>
            </a:endParaRPr>
          </a:p>
          <a:p>
            <a:r>
              <a:rPr lang="tr-TR" sz="2400" b="1" dirty="0">
                <a:solidFill>
                  <a:srgbClr val="C00000"/>
                </a:solidFill>
              </a:rPr>
              <a:t>KESİNLİKLE TYT (İLK AŞAMA) PUANI İLE 4 YILLIK YÜKSEKOKULLARA YANİ LİSANS PROGRAMLARINA ÖĞRENCİ ALIMI YAPILMAYACAKTIR.</a:t>
            </a:r>
          </a:p>
          <a:p>
            <a:endParaRPr lang="tr-TR" sz="2400" b="1" dirty="0">
              <a:solidFill>
                <a:srgbClr val="C00000"/>
              </a:solidFill>
            </a:endParaRPr>
          </a:p>
          <a:p>
            <a:r>
              <a:rPr lang="tr-TR" sz="2400" b="1" dirty="0">
                <a:solidFill>
                  <a:srgbClr val="C00000"/>
                </a:solidFill>
              </a:rPr>
              <a:t>YÜKSEKOKUL (4 YILLIK)  KAZANMA HEDEFİ OLAN ADAYLARIN İKİNCİ AŞAMA AYT’YE GİRMELERİ VE BU YÜKSEKOKULLAR İÇİN GEREKLİ OLAN PUANLARI ALMALARI GEREKMEKTEDİR.</a:t>
            </a:r>
          </a:p>
        </p:txBody>
      </p:sp>
    </p:spTree>
    <p:extLst>
      <p:ext uri="{BB962C8B-B14F-4D97-AF65-F5344CB8AC3E}">
        <p14:creationId xmlns:p14="http://schemas.microsoft.com/office/powerpoint/2010/main" val="2015690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80728"/>
            <a:ext cx="8229600" cy="1512168"/>
          </a:xfrm>
        </p:spPr>
        <p:txBody>
          <a:bodyPr>
            <a:normAutofit/>
          </a:bodyPr>
          <a:lstStyle/>
          <a:p>
            <a:r>
              <a:rPr lang="tr-TR" b="1" dirty="0">
                <a:solidFill>
                  <a:srgbClr val="0070C0"/>
                </a:solidFill>
              </a:rPr>
              <a:t>YKS’DE İKİNCİ AŞAMA SINAVI:</a:t>
            </a:r>
          </a:p>
        </p:txBody>
      </p:sp>
      <p:sp>
        <p:nvSpPr>
          <p:cNvPr id="3" name="İçerik Yer Tutucusu 2"/>
          <p:cNvSpPr>
            <a:spLocks noGrp="1"/>
          </p:cNvSpPr>
          <p:nvPr>
            <p:ph idx="1"/>
          </p:nvPr>
        </p:nvSpPr>
        <p:spPr>
          <a:xfrm>
            <a:off x="457200" y="2204864"/>
            <a:ext cx="8229600" cy="3921299"/>
          </a:xfrm>
        </p:spPr>
        <p:txBody>
          <a:bodyPr>
            <a:normAutofit/>
          </a:bodyPr>
          <a:lstStyle/>
          <a:p>
            <a:pPr marL="0" indent="0" algn="ctr">
              <a:buNone/>
            </a:pPr>
            <a:endParaRPr lang="tr-TR" sz="4000" b="1" dirty="0">
              <a:solidFill>
                <a:schemeClr val="accent2">
                  <a:lumMod val="50000"/>
                </a:schemeClr>
              </a:solidFill>
            </a:endParaRPr>
          </a:p>
          <a:p>
            <a:pPr marL="0" indent="0" algn="ctr">
              <a:buNone/>
            </a:pPr>
            <a:r>
              <a:rPr lang="tr-TR" sz="4000" b="1" dirty="0">
                <a:solidFill>
                  <a:schemeClr val="accent2">
                    <a:lumMod val="50000"/>
                  </a:schemeClr>
                </a:solidFill>
              </a:rPr>
              <a:t>ALAN YETERLİLİK TESTİ</a:t>
            </a:r>
          </a:p>
          <a:p>
            <a:pPr marL="0" indent="0" algn="ctr">
              <a:buNone/>
            </a:pPr>
            <a:r>
              <a:rPr lang="tr-TR" sz="6000" b="1" dirty="0">
                <a:solidFill>
                  <a:schemeClr val="accent2">
                    <a:lumMod val="50000"/>
                  </a:schemeClr>
                </a:solidFill>
              </a:rPr>
              <a:t> AYT </a:t>
            </a:r>
          </a:p>
          <a:p>
            <a:pPr marL="0" indent="0" algn="ctr">
              <a:buNone/>
            </a:pPr>
            <a:endParaRPr lang="tr-TR" sz="4000" b="1" dirty="0">
              <a:solidFill>
                <a:schemeClr val="accent2">
                  <a:lumMod val="50000"/>
                </a:schemeClr>
              </a:solidFill>
            </a:endParaRPr>
          </a:p>
        </p:txBody>
      </p:sp>
    </p:spTree>
    <p:extLst>
      <p:ext uri="{BB962C8B-B14F-4D97-AF65-F5344CB8AC3E}">
        <p14:creationId xmlns:p14="http://schemas.microsoft.com/office/powerpoint/2010/main" val="2247205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solidFill>
                  <a:srgbClr val="0070C0"/>
                </a:solidFill>
              </a:rPr>
              <a:t>İKİNCİ AŞAMA AYT’YE GİRİŞ</a:t>
            </a:r>
          </a:p>
        </p:txBody>
      </p:sp>
      <p:sp>
        <p:nvSpPr>
          <p:cNvPr id="3" name="İçerik Yer Tutucusu 2"/>
          <p:cNvSpPr>
            <a:spLocks noGrp="1"/>
          </p:cNvSpPr>
          <p:nvPr>
            <p:ph idx="1"/>
          </p:nvPr>
        </p:nvSpPr>
        <p:spPr>
          <a:xfrm>
            <a:off x="457200" y="1268760"/>
            <a:ext cx="8363272" cy="4857403"/>
          </a:xfrm>
        </p:spPr>
        <p:txBody>
          <a:bodyPr>
            <a:normAutofit/>
          </a:bodyPr>
          <a:lstStyle/>
          <a:p>
            <a:pPr marL="0" indent="0" algn="ctr">
              <a:lnSpc>
                <a:spcPct val="150000"/>
              </a:lnSpc>
              <a:buNone/>
            </a:pPr>
            <a:r>
              <a:rPr lang="tr-TR" sz="1800" dirty="0"/>
              <a:t>    </a:t>
            </a:r>
          </a:p>
          <a:p>
            <a:pPr>
              <a:lnSpc>
                <a:spcPct val="150000"/>
              </a:lnSpc>
            </a:pPr>
            <a:r>
              <a:rPr lang="tr-TR" sz="2400" dirty="0"/>
              <a:t>ADAY TYT PUANINI BİLMEDEN AYT’YE GİRECEKTİR. </a:t>
            </a:r>
            <a:r>
              <a:rPr lang="tr-TR" sz="2400" b="1" dirty="0">
                <a:solidFill>
                  <a:srgbClr val="FF0000"/>
                </a:solidFill>
              </a:rPr>
              <a:t>(Not: Aday TYT’den 150 puanı geçememiş ise </a:t>
            </a:r>
            <a:r>
              <a:rPr lang="tr-TR" sz="2400" b="1" dirty="0" err="1">
                <a:solidFill>
                  <a:srgbClr val="FF0000"/>
                </a:solidFill>
              </a:rPr>
              <a:t>AYT’ye</a:t>
            </a:r>
            <a:r>
              <a:rPr lang="tr-TR" sz="2400" b="1" dirty="0">
                <a:solidFill>
                  <a:srgbClr val="FF0000"/>
                </a:solidFill>
              </a:rPr>
              <a:t> girmiş olsa bile AYT puanı hesaplanmayacaktır.) </a:t>
            </a:r>
          </a:p>
          <a:p>
            <a:pPr>
              <a:lnSpc>
                <a:spcPct val="150000"/>
              </a:lnSpc>
            </a:pPr>
            <a:endParaRPr lang="tr-TR" sz="2400" b="1" dirty="0">
              <a:solidFill>
                <a:srgbClr val="FF0000"/>
              </a:solidFill>
            </a:endParaRPr>
          </a:p>
          <a:p>
            <a:pPr>
              <a:lnSpc>
                <a:spcPct val="150000"/>
              </a:lnSpc>
            </a:pPr>
            <a:endParaRPr lang="tr-TR" sz="1800" dirty="0"/>
          </a:p>
        </p:txBody>
      </p:sp>
    </p:spTree>
    <p:extLst>
      <p:ext uri="{BB962C8B-B14F-4D97-AF65-F5344CB8AC3E}">
        <p14:creationId xmlns:p14="http://schemas.microsoft.com/office/powerpoint/2010/main" val="2613120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rgbClr val="C00000"/>
                </a:solidFill>
              </a:rPr>
              <a:t>AYT ANLATIMI (ALAN YETERLİLİK TESTİ</a:t>
            </a:r>
            <a:r>
              <a:rPr lang="tr-TR" sz="3200" b="1" dirty="0">
                <a:solidFill>
                  <a:srgbClr val="C00000"/>
                </a:solidFill>
              </a:rPr>
              <a:t>)</a:t>
            </a:r>
          </a:p>
        </p:txBody>
      </p:sp>
      <p:sp>
        <p:nvSpPr>
          <p:cNvPr id="3" name="İçerik Yer Tutucusu 2"/>
          <p:cNvSpPr>
            <a:spLocks noGrp="1"/>
          </p:cNvSpPr>
          <p:nvPr>
            <p:ph idx="1"/>
          </p:nvPr>
        </p:nvSpPr>
        <p:spPr>
          <a:xfrm>
            <a:off x="179512" y="1988840"/>
            <a:ext cx="8712968" cy="4536504"/>
          </a:xfrm>
        </p:spPr>
        <p:txBody>
          <a:bodyPr>
            <a:normAutofit/>
          </a:bodyPr>
          <a:lstStyle/>
          <a:p>
            <a:r>
              <a:rPr lang="tr-TR" sz="2400" dirty="0"/>
              <a:t>YKS başvurusu 2019 mart ayında ÖSYS (TYT ve AYT  aynı anda yapılacaktır)</a:t>
            </a:r>
          </a:p>
          <a:p>
            <a:r>
              <a:rPr lang="tr-TR" sz="2400" dirty="0"/>
              <a:t>TYT’de 150 ve üstü ham puan alan adaylar 2. aşama sınavında (AYT) puan hesaplama hakkına sahip olacaklardır. </a:t>
            </a:r>
          </a:p>
          <a:p>
            <a:r>
              <a:rPr lang="tr-TR" sz="2400" dirty="0"/>
              <a:t>TYT’de 150 puanı geçmiş ve AYT netleri ile aday AYT puan türlerinin her hangi birinde 180 ham puanı geçerse AYT barajını geçmiş olacaktır ve bu adayların yerleştirme puanları hesaplanacaktır.</a:t>
            </a:r>
          </a:p>
          <a:p>
            <a:r>
              <a:rPr lang="tr-TR" sz="2400" dirty="0"/>
              <a:t>Aday 180 puanı geçtiği AYT puan türünden tercih yapabilir. </a:t>
            </a:r>
          </a:p>
        </p:txBody>
      </p:sp>
    </p:spTree>
    <p:extLst>
      <p:ext uri="{BB962C8B-B14F-4D97-AF65-F5344CB8AC3E}">
        <p14:creationId xmlns:p14="http://schemas.microsoft.com/office/powerpoint/2010/main" val="3116347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008112"/>
          </a:xfrm>
        </p:spPr>
        <p:txBody>
          <a:bodyPr>
            <a:normAutofit/>
          </a:bodyPr>
          <a:lstStyle/>
          <a:p>
            <a:r>
              <a:rPr lang="tr-TR" sz="3600" b="1" dirty="0">
                <a:solidFill>
                  <a:srgbClr val="C00000"/>
                </a:solidFill>
              </a:rPr>
              <a:t>YKS SINAVLARI:</a:t>
            </a:r>
          </a:p>
        </p:txBody>
      </p:sp>
      <p:sp>
        <p:nvSpPr>
          <p:cNvPr id="3" name="İçerik Yer Tutucusu 2"/>
          <p:cNvSpPr>
            <a:spLocks noGrp="1"/>
          </p:cNvSpPr>
          <p:nvPr>
            <p:ph idx="1"/>
          </p:nvPr>
        </p:nvSpPr>
        <p:spPr>
          <a:xfrm>
            <a:off x="179512" y="1268760"/>
            <a:ext cx="8784976" cy="4968552"/>
          </a:xfrm>
        </p:spPr>
        <p:txBody>
          <a:bodyPr>
            <a:normAutofit/>
          </a:bodyPr>
          <a:lstStyle/>
          <a:p>
            <a:pPr marL="0" indent="0">
              <a:buNone/>
            </a:pPr>
            <a:r>
              <a:rPr lang="tr-TR" sz="2800" dirty="0"/>
              <a:t>  </a:t>
            </a:r>
            <a:endParaRPr lang="tr-TR" sz="2400" dirty="0"/>
          </a:p>
          <a:p>
            <a:r>
              <a:rPr lang="tr-TR" sz="3600" dirty="0"/>
              <a:t>BİRİNCİ AŞAMA: </a:t>
            </a:r>
            <a:r>
              <a:rPr lang="tr-TR" sz="3600" b="1" dirty="0">
                <a:solidFill>
                  <a:srgbClr val="C00000"/>
                </a:solidFill>
              </a:rPr>
              <a:t>TEMEL YETENEK TESTİ </a:t>
            </a:r>
            <a:r>
              <a:rPr lang="tr-TR" sz="3600" b="1" dirty="0">
                <a:solidFill>
                  <a:srgbClr val="0070C0"/>
                </a:solidFill>
              </a:rPr>
              <a:t>(TYT)</a:t>
            </a:r>
          </a:p>
          <a:p>
            <a:endParaRPr lang="tr-TR" sz="3600" dirty="0"/>
          </a:p>
          <a:p>
            <a:r>
              <a:rPr lang="tr-TR" sz="3600" dirty="0"/>
              <a:t>İKİNCİ AŞAMA: </a:t>
            </a:r>
            <a:r>
              <a:rPr lang="tr-TR" sz="3600" b="1" dirty="0">
                <a:solidFill>
                  <a:srgbClr val="C00000"/>
                </a:solidFill>
              </a:rPr>
              <a:t>ALAN YETERLİKİK TESTİ </a:t>
            </a:r>
            <a:r>
              <a:rPr lang="tr-TR" sz="3600" b="1" dirty="0">
                <a:solidFill>
                  <a:srgbClr val="002060"/>
                </a:solidFill>
              </a:rPr>
              <a:t>(AYT)    </a:t>
            </a:r>
          </a:p>
          <a:p>
            <a:pPr marL="0" indent="0">
              <a:buNone/>
            </a:pPr>
            <a:r>
              <a:rPr lang="tr-TR" sz="3600" b="1" dirty="0">
                <a:solidFill>
                  <a:srgbClr val="002060"/>
                </a:solidFill>
              </a:rPr>
              <a:t>                              ve DİL TESTİ</a:t>
            </a:r>
          </a:p>
          <a:p>
            <a:pPr marL="0" indent="0">
              <a:buNone/>
            </a:pPr>
            <a:endParaRPr lang="tr-TR" sz="2600" b="1" dirty="0">
              <a:solidFill>
                <a:schemeClr val="tx1">
                  <a:lumMod val="75000"/>
                  <a:lumOff val="25000"/>
                </a:schemeClr>
              </a:solidFill>
            </a:endParaRPr>
          </a:p>
          <a:p>
            <a:pPr marL="0" indent="0">
              <a:buNone/>
            </a:pPr>
            <a:endParaRPr lang="tr-TR" sz="2600" b="1" dirty="0">
              <a:solidFill>
                <a:schemeClr val="tx1">
                  <a:lumMod val="75000"/>
                  <a:lumOff val="25000"/>
                </a:schemeClr>
              </a:solidFill>
            </a:endParaRPr>
          </a:p>
          <a:p>
            <a:pPr marL="0" indent="0">
              <a:buNone/>
            </a:pPr>
            <a:endParaRPr lang="tr-TR" sz="2800" b="1" dirty="0">
              <a:solidFill>
                <a:schemeClr val="tx1">
                  <a:lumMod val="75000"/>
                  <a:lumOff val="25000"/>
                </a:schemeClr>
              </a:solidFill>
            </a:endParaRPr>
          </a:p>
        </p:txBody>
      </p:sp>
    </p:spTree>
    <p:extLst>
      <p:ext uri="{BB962C8B-B14F-4D97-AF65-F5344CB8AC3E}">
        <p14:creationId xmlns:p14="http://schemas.microsoft.com/office/powerpoint/2010/main" val="3313425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712968" cy="1228998"/>
          </a:xfrm>
        </p:spPr>
        <p:txBody>
          <a:bodyPr>
            <a:normAutofit/>
          </a:bodyPr>
          <a:lstStyle/>
          <a:p>
            <a:r>
              <a:rPr lang="tr-TR" sz="2800" dirty="0"/>
              <a:t>AYT DERS KAPSAMLARI ve SORU SAYILARI </a:t>
            </a:r>
          </a:p>
        </p:txBody>
      </p:sp>
      <p:pic>
        <p:nvPicPr>
          <p:cNvPr id="2050" name="Picture 2" descr="C:\Users\Senay\Desktop\örnek çalışma\fotolar\EDEBİTAY SOSYAL 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89" y="1700808"/>
            <a:ext cx="9155738"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664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1143000"/>
          </a:xfrm>
        </p:spPr>
        <p:txBody>
          <a:bodyPr>
            <a:normAutofit/>
          </a:bodyPr>
          <a:lstStyle/>
          <a:p>
            <a:r>
              <a:rPr lang="tr-TR" sz="3200" dirty="0"/>
              <a:t>Tarih-1 ve Coğrafya-1 Kapsamı</a:t>
            </a:r>
          </a:p>
        </p:txBody>
      </p:sp>
      <p:sp>
        <p:nvSpPr>
          <p:cNvPr id="3" name="İçerik Yer Tutucusu 2"/>
          <p:cNvSpPr>
            <a:spLocks noGrp="1"/>
          </p:cNvSpPr>
          <p:nvPr>
            <p:ph idx="1"/>
          </p:nvPr>
        </p:nvSpPr>
        <p:spPr>
          <a:xfrm>
            <a:off x="457200" y="2348880"/>
            <a:ext cx="8229600" cy="3777283"/>
          </a:xfrm>
        </p:spPr>
        <p:txBody>
          <a:bodyPr>
            <a:normAutofit/>
          </a:bodyPr>
          <a:lstStyle/>
          <a:p>
            <a:r>
              <a:rPr lang="tr-TR" sz="2800" b="1" dirty="0">
                <a:solidFill>
                  <a:srgbClr val="C00000"/>
                </a:solidFill>
              </a:rPr>
              <a:t>Coğrafya-1:  coğrafya öğretim programında belirtilen 9. ve 10. sınıf kazanımlarından oluşmaktadır</a:t>
            </a:r>
          </a:p>
          <a:p>
            <a:endParaRPr lang="tr-TR" sz="2800" b="1" dirty="0">
              <a:solidFill>
                <a:srgbClr val="C00000"/>
              </a:solidFill>
            </a:endParaRPr>
          </a:p>
          <a:p>
            <a:r>
              <a:rPr lang="tr-TR" sz="2800" b="1" dirty="0">
                <a:solidFill>
                  <a:srgbClr val="C00000"/>
                </a:solidFill>
              </a:rPr>
              <a:t>Tarih-1: Tarih dersinin 9 ve 10. sınıf tarih ve İnkılap Tarihi kazanımlarından oluşmaktadır. </a:t>
            </a:r>
          </a:p>
          <a:p>
            <a:endParaRPr lang="tr-TR" sz="2400" b="1" dirty="0">
              <a:solidFill>
                <a:srgbClr val="C00000"/>
              </a:solidFill>
            </a:endParaRPr>
          </a:p>
        </p:txBody>
      </p:sp>
    </p:spTree>
    <p:extLst>
      <p:ext uri="{BB962C8B-B14F-4D97-AF65-F5344CB8AC3E}">
        <p14:creationId xmlns:p14="http://schemas.microsoft.com/office/powerpoint/2010/main" val="490855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17400" y="404664"/>
            <a:ext cx="8229600" cy="1143000"/>
          </a:xfrm>
        </p:spPr>
        <p:txBody>
          <a:bodyPr>
            <a:normAutofit/>
          </a:bodyPr>
          <a:lstStyle/>
          <a:p>
            <a:r>
              <a:rPr lang="tr-TR" sz="3200" b="1" dirty="0">
                <a:solidFill>
                  <a:schemeClr val="tx1">
                    <a:lumMod val="75000"/>
                    <a:lumOff val="25000"/>
                  </a:schemeClr>
                </a:solidFill>
              </a:rPr>
              <a:t>Sosyal Bilimler-2 Sınavı: </a:t>
            </a:r>
          </a:p>
        </p:txBody>
      </p:sp>
      <p:sp>
        <p:nvSpPr>
          <p:cNvPr id="3" name="İçerik Yer Tutucusu 2"/>
          <p:cNvSpPr>
            <a:spLocks noGrp="1"/>
          </p:cNvSpPr>
          <p:nvPr>
            <p:ph idx="1"/>
          </p:nvPr>
        </p:nvSpPr>
        <p:spPr>
          <a:xfrm>
            <a:off x="1403648" y="2996953"/>
            <a:ext cx="5976664" cy="1872208"/>
          </a:xfrm>
        </p:spPr>
        <p:txBody>
          <a:bodyPr/>
          <a:lstStyle/>
          <a:p>
            <a:endParaRPr lang="tr-TR" dirty="0"/>
          </a:p>
        </p:txBody>
      </p:sp>
      <p:pic>
        <p:nvPicPr>
          <p:cNvPr id="3074" name="Picture 2" descr="C:\Users\Senay\Desktop\örnek çalışma\fotolar\SOSY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929" y="1916832"/>
            <a:ext cx="8576543" cy="3641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218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Sosyal Bilimler-2 Ders Kapsamları</a:t>
            </a:r>
          </a:p>
        </p:txBody>
      </p:sp>
      <p:sp>
        <p:nvSpPr>
          <p:cNvPr id="3" name="İçerik Yer Tutucusu 2"/>
          <p:cNvSpPr>
            <a:spLocks noGrp="1"/>
          </p:cNvSpPr>
          <p:nvPr>
            <p:ph idx="1"/>
          </p:nvPr>
        </p:nvSpPr>
        <p:spPr>
          <a:xfrm>
            <a:off x="457200" y="1772816"/>
            <a:ext cx="8229600" cy="4353347"/>
          </a:xfrm>
        </p:spPr>
        <p:txBody>
          <a:bodyPr>
            <a:normAutofit/>
          </a:bodyPr>
          <a:lstStyle/>
          <a:p>
            <a:r>
              <a:rPr lang="tr-TR" sz="2400" dirty="0"/>
              <a:t>Felsefe Grubu: Felsefe, Sosyoloji, Psikoloji ve Mantık Derslerinin tüm lise müfredatını kapsamaktadır.</a:t>
            </a:r>
          </a:p>
          <a:p>
            <a:r>
              <a:rPr lang="tr-TR" sz="2400" dirty="0"/>
              <a:t>Tarih-2 Coğrafya-2 derslerinin konu kapsamı; yukarıda belirtilen bu derslerin ortak konuları dışında kalan diğer tüm lise müfredatını kapsar. </a:t>
            </a:r>
          </a:p>
          <a:p>
            <a:r>
              <a:rPr lang="tr-TR" sz="2400" b="1" dirty="0">
                <a:solidFill>
                  <a:srgbClr val="C00000"/>
                </a:solidFill>
              </a:rPr>
              <a:t>Din dersinden muaf olan adaylar, ilave felsefe grubu sorularını yanıtlayacaktır.</a:t>
            </a:r>
          </a:p>
        </p:txBody>
      </p:sp>
    </p:spTree>
    <p:extLst>
      <p:ext uri="{BB962C8B-B14F-4D97-AF65-F5344CB8AC3E}">
        <p14:creationId xmlns:p14="http://schemas.microsoft.com/office/powerpoint/2010/main" val="3430830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686800" cy="2074242"/>
          </a:xfrm>
        </p:spPr>
        <p:txBody>
          <a:bodyPr>
            <a:normAutofit/>
          </a:bodyPr>
          <a:lstStyle/>
          <a:p>
            <a:r>
              <a:rPr lang="tr-TR" sz="3200" b="1" dirty="0"/>
              <a:t>Fen Bilimleri Sınavı: </a:t>
            </a:r>
            <a:br>
              <a:rPr lang="tr-TR" sz="3200" dirty="0"/>
            </a:br>
            <a:r>
              <a:rPr lang="tr-TR" sz="3200" dirty="0"/>
              <a:t>Bu derslerin tüm lise müfredatını kapsar. </a:t>
            </a:r>
            <a:endParaRPr lang="tr-TR" sz="2000" b="1" dirty="0">
              <a:solidFill>
                <a:srgbClr val="C00000"/>
              </a:solidFill>
            </a:endParaRPr>
          </a:p>
        </p:txBody>
      </p:sp>
      <p:pic>
        <p:nvPicPr>
          <p:cNvPr id="4098" name="Picture 2" descr="C:\Users\Senay\Desktop\örnek çalışma\fotolar\fen bilimler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5933" y="2708920"/>
            <a:ext cx="8394214"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30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712968" cy="3730426"/>
          </a:xfrm>
        </p:spPr>
        <p:txBody>
          <a:bodyPr>
            <a:normAutofit/>
          </a:bodyPr>
          <a:lstStyle/>
          <a:p>
            <a:r>
              <a:rPr lang="tr-TR" sz="3600" b="1" dirty="0"/>
              <a:t>Matematik Sınavı</a:t>
            </a:r>
            <a:r>
              <a:rPr lang="tr-TR" sz="3600" dirty="0"/>
              <a:t>:  </a:t>
            </a:r>
            <a:br>
              <a:rPr lang="tr-TR" sz="3600" dirty="0"/>
            </a:br>
            <a:r>
              <a:rPr lang="tr-TR" sz="3600" dirty="0"/>
              <a:t> Tüm Lise Matematik ve Geometri konularını kapsamaktadır. </a:t>
            </a:r>
            <a:br>
              <a:rPr lang="tr-TR" sz="3600" dirty="0"/>
            </a:br>
            <a:br>
              <a:rPr lang="tr-TR" sz="2400" b="1" dirty="0">
                <a:solidFill>
                  <a:srgbClr val="C00000"/>
                </a:solidFill>
              </a:rPr>
            </a:br>
            <a:r>
              <a:rPr lang="tr-TR" sz="2400" b="1" dirty="0">
                <a:solidFill>
                  <a:srgbClr val="C00000"/>
                </a:solidFill>
              </a:rPr>
              <a:t>Yaklaşık 30 mat 10 geometri sorusu sorulacaktır</a:t>
            </a:r>
          </a:p>
        </p:txBody>
      </p:sp>
      <p:sp>
        <p:nvSpPr>
          <p:cNvPr id="3" name="İçerik Yer Tutucusu 2"/>
          <p:cNvSpPr>
            <a:spLocks noGrp="1"/>
          </p:cNvSpPr>
          <p:nvPr>
            <p:ph idx="1"/>
          </p:nvPr>
        </p:nvSpPr>
        <p:spPr>
          <a:xfrm>
            <a:off x="467544" y="4005064"/>
            <a:ext cx="8496944" cy="2520280"/>
          </a:xfrm>
        </p:spPr>
        <p:txBody>
          <a:bodyPr>
            <a:normAutofit/>
          </a:bodyPr>
          <a:lstStyle/>
          <a:p>
            <a:r>
              <a:rPr lang="tr-TR" dirty="0"/>
              <a:t>Matematik Soru Sayısı Toplam 40 </a:t>
            </a:r>
          </a:p>
          <a:p>
            <a:pPr marL="0" indent="0">
              <a:buNone/>
            </a:pPr>
            <a:endParaRPr lang="tr-TR" dirty="0">
              <a:solidFill>
                <a:srgbClr val="FF0000"/>
              </a:solidFill>
            </a:endParaRPr>
          </a:p>
          <a:p>
            <a:pPr marL="0" indent="0">
              <a:buNone/>
            </a:pPr>
            <a:r>
              <a:rPr lang="tr-TR" sz="2400" b="1" dirty="0">
                <a:solidFill>
                  <a:schemeClr val="accent6">
                    <a:lumMod val="50000"/>
                  </a:schemeClr>
                </a:solidFill>
              </a:rPr>
              <a:t>Not: AYT’de hangi derslerde hangi konuların sorulacağı bilgisine  genctercih.com dan ulaşabilirsiniz. </a:t>
            </a:r>
          </a:p>
        </p:txBody>
      </p:sp>
    </p:spTree>
    <p:extLst>
      <p:ext uri="{BB962C8B-B14F-4D97-AF65-F5344CB8AC3E}">
        <p14:creationId xmlns:p14="http://schemas.microsoft.com/office/powerpoint/2010/main" val="823031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Dil Sınavı:</a:t>
            </a:r>
          </a:p>
        </p:txBody>
      </p:sp>
      <p:sp>
        <p:nvSpPr>
          <p:cNvPr id="3" name="İçerik Yer Tutucusu 2"/>
          <p:cNvSpPr>
            <a:spLocks noGrp="1"/>
          </p:cNvSpPr>
          <p:nvPr>
            <p:ph idx="1"/>
          </p:nvPr>
        </p:nvSpPr>
        <p:spPr/>
        <p:txBody>
          <a:bodyPr>
            <a:normAutofit/>
          </a:bodyPr>
          <a:lstStyle/>
          <a:p>
            <a:r>
              <a:rPr lang="tr-TR" sz="2800" dirty="0"/>
              <a:t>İng. Alm. </a:t>
            </a:r>
            <a:r>
              <a:rPr lang="tr-TR" sz="2800" dirty="0" err="1"/>
              <a:t>Frnsz</a:t>
            </a:r>
            <a:r>
              <a:rPr lang="tr-TR" sz="2800" dirty="0"/>
              <a:t>. Rusça ve Arapça Dillerinden yapılır.</a:t>
            </a:r>
          </a:p>
          <a:p>
            <a:r>
              <a:rPr lang="tr-TR" sz="2800" dirty="0"/>
              <a:t>Aday bu 5 dilden birini seçerek Dil sınavına girer. </a:t>
            </a:r>
          </a:p>
          <a:p>
            <a:r>
              <a:rPr lang="tr-TR" sz="2800" dirty="0"/>
              <a:t>80 soru sorulacaktır. </a:t>
            </a:r>
          </a:p>
          <a:p>
            <a:r>
              <a:rPr lang="tr-TR" sz="2800" dirty="0"/>
              <a:t>O dilin tüm lise müfredatını kapsamaktadır. </a:t>
            </a:r>
          </a:p>
          <a:p>
            <a:r>
              <a:rPr lang="tr-TR" sz="2800" dirty="0"/>
              <a:t>Beş farklı dilden yapılacak sınavda tek puanlama ve sıra olacaktır.</a:t>
            </a:r>
          </a:p>
          <a:p>
            <a:r>
              <a:rPr lang="tr-TR" sz="2800" dirty="0"/>
              <a:t>120 dakika sınav süresi olacaktır.</a:t>
            </a:r>
          </a:p>
        </p:txBody>
      </p:sp>
    </p:spTree>
    <p:extLst>
      <p:ext uri="{BB962C8B-B14F-4D97-AF65-F5344CB8AC3E}">
        <p14:creationId xmlns:p14="http://schemas.microsoft.com/office/powerpoint/2010/main" val="2117138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t>AYT UYGULANIŞI</a:t>
            </a:r>
          </a:p>
        </p:txBody>
      </p:sp>
      <p:sp>
        <p:nvSpPr>
          <p:cNvPr id="3" name="İçerik Yer Tutucusu 2"/>
          <p:cNvSpPr>
            <a:spLocks noGrp="1"/>
          </p:cNvSpPr>
          <p:nvPr>
            <p:ph idx="1"/>
          </p:nvPr>
        </p:nvSpPr>
        <p:spPr>
          <a:xfrm>
            <a:off x="395536" y="1556792"/>
            <a:ext cx="8291264" cy="4968552"/>
          </a:xfrm>
        </p:spPr>
        <p:txBody>
          <a:bodyPr>
            <a:normAutofit lnSpcReduction="10000"/>
          </a:bodyPr>
          <a:lstStyle/>
          <a:p>
            <a:r>
              <a:rPr lang="tr-TR" sz="2800" dirty="0"/>
              <a:t>AYT’de adaya tek kitapçık verilecektir. Aday kendi tercih önceliğine göre istediği testten başlayarak, istediği kadar test yanıtlayabilir.</a:t>
            </a:r>
          </a:p>
          <a:p>
            <a:r>
              <a:rPr lang="tr-TR" sz="2800" dirty="0"/>
              <a:t>AYT’de açık uçlu soru sorulmayacaktır ve 4 yanlış bir doğruyu götürecektir.</a:t>
            </a:r>
          </a:p>
          <a:p>
            <a:r>
              <a:rPr lang="tr-TR" sz="2800" dirty="0"/>
              <a:t>Bu durumda adayın zamanı iyi kullanması açısından 2 veya 3 teste girmesi tavsiye olunur. </a:t>
            </a:r>
          </a:p>
          <a:p>
            <a:r>
              <a:rPr lang="tr-TR" sz="2800" dirty="0"/>
              <a:t>İkinci aşama sınavına 4 testten birden girilmesi zaman baskısı oluşturacaktır. </a:t>
            </a:r>
          </a:p>
          <a:p>
            <a:r>
              <a:rPr lang="tr-TR" sz="2800" dirty="0"/>
              <a:t>4 teste birden hazırlanmanın hiç gereği yoktur, lütfen kazanmak istediğiniz programı önceden seçiniz.</a:t>
            </a:r>
          </a:p>
          <a:p>
            <a:pPr marL="0" indent="0">
              <a:buNone/>
            </a:pPr>
            <a:endParaRPr lang="tr-TR" sz="2800" dirty="0"/>
          </a:p>
          <a:p>
            <a:pPr marL="0" indent="0">
              <a:buNone/>
            </a:pPr>
            <a:endParaRPr lang="tr-TR" dirty="0"/>
          </a:p>
        </p:txBody>
      </p:sp>
    </p:spTree>
    <p:extLst>
      <p:ext uri="{BB962C8B-B14F-4D97-AF65-F5344CB8AC3E}">
        <p14:creationId xmlns:p14="http://schemas.microsoft.com/office/powerpoint/2010/main" val="1385378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ALAN YETERLİKİK TESTİ SÜRELERİ </a:t>
            </a:r>
          </a:p>
        </p:txBody>
      </p:sp>
      <p:pic>
        <p:nvPicPr>
          <p:cNvPr id="5122" name="Picture 2" descr="C:\Users\Senay\Desktop\örnek çalışma\fotolar\SINAV SÜRES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831" y="1333142"/>
            <a:ext cx="9009665" cy="4143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366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899592" y="1417638"/>
            <a:ext cx="7787208" cy="643210"/>
          </a:xfrm>
        </p:spPr>
        <p:txBody>
          <a:bodyPr>
            <a:normAutofit fontScale="90000"/>
          </a:bodyPr>
          <a:lstStyle/>
          <a:p>
            <a:endParaRPr lang="tr-TR" dirty="0"/>
          </a:p>
        </p:txBody>
      </p:sp>
      <p:sp>
        <p:nvSpPr>
          <p:cNvPr id="3" name="İçerik Yer Tutucusu 2"/>
          <p:cNvSpPr>
            <a:spLocks noGrp="1"/>
          </p:cNvSpPr>
          <p:nvPr>
            <p:ph idx="1"/>
          </p:nvPr>
        </p:nvSpPr>
        <p:spPr/>
        <p:txBody>
          <a:bodyPr/>
          <a:lstStyle/>
          <a:p>
            <a:endParaRPr lang="tr-TR"/>
          </a:p>
        </p:txBody>
      </p:sp>
      <p:pic>
        <p:nvPicPr>
          <p:cNvPr id="2050" name="Picture 2" descr="C:\Users\Senay\Desktop\2018 üniversiteye giriş sunumları\ayt - sunum 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2" y="827736"/>
            <a:ext cx="9146060" cy="5259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192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a:solidFill>
                  <a:srgbClr val="0070C0"/>
                </a:solidFill>
              </a:rPr>
              <a:t>TAHMİNİ  2019 YKS BAŞVURUSU ve SÜRECİ</a:t>
            </a:r>
          </a:p>
        </p:txBody>
      </p:sp>
      <p:sp>
        <p:nvSpPr>
          <p:cNvPr id="3" name="İçerik Yer Tutucusu 2"/>
          <p:cNvSpPr>
            <a:spLocks noGrp="1"/>
          </p:cNvSpPr>
          <p:nvPr>
            <p:ph idx="1"/>
          </p:nvPr>
        </p:nvSpPr>
        <p:spPr>
          <a:xfrm>
            <a:off x="323528" y="1600200"/>
            <a:ext cx="8496944" cy="4525963"/>
          </a:xfrm>
        </p:spPr>
        <p:txBody>
          <a:bodyPr>
            <a:normAutofit lnSpcReduction="10000"/>
          </a:bodyPr>
          <a:lstStyle/>
          <a:p>
            <a:pPr marL="0" indent="0" algn="ctr">
              <a:buNone/>
            </a:pPr>
            <a:r>
              <a:rPr lang="tr-TR" sz="3600" dirty="0"/>
              <a:t>Sınav Başvurusu: Mart 2019</a:t>
            </a:r>
          </a:p>
          <a:p>
            <a:pPr marL="0" indent="0" algn="ctr">
              <a:buNone/>
            </a:pPr>
            <a:endParaRPr lang="tr-TR" sz="3600" dirty="0"/>
          </a:p>
          <a:p>
            <a:pPr marL="0" indent="0" algn="ctr">
              <a:buNone/>
            </a:pPr>
            <a:r>
              <a:rPr lang="tr-TR" sz="3600" dirty="0"/>
              <a:t>Sınavın Uygulanması: Haziran 2019</a:t>
            </a:r>
          </a:p>
          <a:p>
            <a:pPr marL="0" indent="0" algn="ctr">
              <a:buNone/>
            </a:pPr>
            <a:endParaRPr lang="tr-TR" sz="3600" dirty="0"/>
          </a:p>
          <a:p>
            <a:pPr marL="0" indent="0" algn="ctr">
              <a:buNone/>
            </a:pPr>
            <a:r>
              <a:rPr lang="tr-TR" sz="3600" dirty="0"/>
              <a:t>YKS Sonuçlarının Açıklanması: Temmuz 2019</a:t>
            </a:r>
          </a:p>
          <a:p>
            <a:pPr marL="0" indent="0" algn="ctr">
              <a:buNone/>
            </a:pPr>
            <a:endParaRPr lang="tr-TR" sz="3600" dirty="0"/>
          </a:p>
          <a:p>
            <a:pPr marL="0" indent="0" algn="ctr">
              <a:buNone/>
            </a:pPr>
            <a:r>
              <a:rPr lang="tr-TR" sz="3600" dirty="0"/>
              <a:t>YKS Tercihlerinin Yapılması: Ağustos 2019</a:t>
            </a:r>
          </a:p>
          <a:p>
            <a:pPr marL="0" indent="0" algn="ctr">
              <a:buNone/>
            </a:pPr>
            <a:endParaRPr lang="tr-TR" sz="3600" dirty="0"/>
          </a:p>
          <a:p>
            <a:pPr marL="0" indent="0" algn="ctr">
              <a:buNone/>
            </a:pPr>
            <a:endParaRPr lang="tr-TR" sz="3600" dirty="0"/>
          </a:p>
          <a:p>
            <a:pPr marL="0" indent="0">
              <a:buNone/>
            </a:pPr>
            <a:endParaRPr lang="tr-TR" sz="2800" dirty="0"/>
          </a:p>
        </p:txBody>
      </p:sp>
    </p:spTree>
    <p:extLst>
      <p:ext uri="{BB962C8B-B14F-4D97-AF65-F5344CB8AC3E}">
        <p14:creationId xmlns:p14="http://schemas.microsoft.com/office/powerpoint/2010/main" val="4185596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b="1" dirty="0">
                <a:solidFill>
                  <a:srgbClr val="C00000"/>
                </a:solidFill>
              </a:rPr>
              <a:t>HATIRLATMALAR</a:t>
            </a:r>
          </a:p>
        </p:txBody>
      </p:sp>
      <p:sp>
        <p:nvSpPr>
          <p:cNvPr id="3" name="İçerik Yer Tutucusu 2"/>
          <p:cNvSpPr>
            <a:spLocks noGrp="1"/>
          </p:cNvSpPr>
          <p:nvPr>
            <p:ph idx="1"/>
          </p:nvPr>
        </p:nvSpPr>
        <p:spPr>
          <a:xfrm>
            <a:off x="251520" y="1600200"/>
            <a:ext cx="8435280" cy="4525963"/>
          </a:xfrm>
        </p:spPr>
        <p:txBody>
          <a:bodyPr/>
          <a:lstStyle/>
          <a:p>
            <a:r>
              <a:rPr lang="tr-TR" sz="3000" dirty="0"/>
              <a:t>TYT’de 150 ham  puanı geçemeyen adayın YKS puanı hesaplanmaz.</a:t>
            </a:r>
          </a:p>
          <a:p>
            <a:r>
              <a:rPr lang="tr-TR" sz="3000" dirty="0"/>
              <a:t>TYT netleri YKS puanını hesaplamada kullanılır.</a:t>
            </a:r>
          </a:p>
          <a:p>
            <a:r>
              <a:rPr lang="tr-TR" sz="3000" dirty="0"/>
              <a:t>AYT başarısı / başarısızlığı TYT puanını etkilemez. </a:t>
            </a:r>
          </a:p>
          <a:p>
            <a:r>
              <a:rPr lang="tr-TR" sz="3000" dirty="0"/>
              <a:t>Aday AYT’de 180 ham puanı geçmese de, TYT ham puanında 150’yi geçtiği için, TYT puanı ile tercih yapabilir. </a:t>
            </a:r>
          </a:p>
          <a:p>
            <a:pPr marL="0" indent="0">
              <a:buNone/>
            </a:pPr>
            <a:endParaRPr lang="tr-TR" dirty="0"/>
          </a:p>
        </p:txBody>
      </p:sp>
    </p:spTree>
    <p:extLst>
      <p:ext uri="{BB962C8B-B14F-4D97-AF65-F5344CB8AC3E}">
        <p14:creationId xmlns:p14="http://schemas.microsoft.com/office/powerpoint/2010/main" val="12421028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74638"/>
            <a:ext cx="8219256" cy="922114"/>
          </a:xfrm>
        </p:spPr>
        <p:txBody>
          <a:bodyPr>
            <a:normAutofit/>
          </a:bodyPr>
          <a:lstStyle/>
          <a:p>
            <a:pPr marL="457200" indent="-457200" algn="l">
              <a:buFont typeface="Arial" panose="020B0604020202020204" pitchFamily="34" charset="0"/>
              <a:buChar char="•"/>
            </a:pPr>
            <a:r>
              <a:rPr lang="tr-TR" sz="3200" dirty="0"/>
              <a:t>AYT puanları birbirinden bağımsız hesaplanır </a:t>
            </a:r>
          </a:p>
        </p:txBody>
      </p:sp>
      <p:sp>
        <p:nvSpPr>
          <p:cNvPr id="3" name="İçerik Yer Tutucusu 2"/>
          <p:cNvSpPr>
            <a:spLocks noGrp="1"/>
          </p:cNvSpPr>
          <p:nvPr>
            <p:ph idx="1"/>
          </p:nvPr>
        </p:nvSpPr>
        <p:spPr>
          <a:xfrm>
            <a:off x="539552" y="1340768"/>
            <a:ext cx="8147248" cy="4785395"/>
          </a:xfrm>
        </p:spPr>
        <p:txBody>
          <a:bodyPr>
            <a:normAutofit/>
          </a:bodyPr>
          <a:lstStyle/>
          <a:p>
            <a:r>
              <a:rPr lang="tr-TR" sz="3000" dirty="0"/>
              <a:t>AYT puanı hesaplanırken her alan için o alana kaynaklık eden iki AYT testi kullanılır. </a:t>
            </a:r>
          </a:p>
          <a:p>
            <a:r>
              <a:rPr lang="tr-TR" sz="3000" dirty="0"/>
              <a:t>Örnek: AYT’de 3 teste giren adayın (MAT, FEN, Edebiyat Sos-1) sayısal puanı hesaplanırken Mat ve Fen testleri dikkate alınır, Edebiyat-sos-1 netleri Sayısal puanını etkilemez. </a:t>
            </a:r>
          </a:p>
          <a:p>
            <a:r>
              <a:rPr lang="tr-TR" sz="3000" dirty="0"/>
              <a:t>Aynı şekilde bu adayın Eşit Ağırlık Puanı hesaplanırken de Mat ve Edebiyat Sos-1 netleri dikkate alınır, Fen netleri dikkate alınmaz. </a:t>
            </a:r>
          </a:p>
          <a:p>
            <a:endParaRPr lang="tr-TR" dirty="0"/>
          </a:p>
        </p:txBody>
      </p:sp>
    </p:spTree>
    <p:extLst>
      <p:ext uri="{BB962C8B-B14F-4D97-AF65-F5344CB8AC3E}">
        <p14:creationId xmlns:p14="http://schemas.microsoft.com/office/powerpoint/2010/main" val="3027258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C00000"/>
                </a:solidFill>
              </a:rPr>
              <a:t>BAŞARI SINIRLAMASI ŞARTI:</a:t>
            </a:r>
          </a:p>
        </p:txBody>
      </p:sp>
      <p:sp>
        <p:nvSpPr>
          <p:cNvPr id="3" name="İçerik Yer Tutucusu 2"/>
          <p:cNvSpPr>
            <a:spLocks noGrp="1"/>
          </p:cNvSpPr>
          <p:nvPr>
            <p:ph idx="1"/>
          </p:nvPr>
        </p:nvSpPr>
        <p:spPr/>
        <p:txBody>
          <a:bodyPr>
            <a:normAutofit fontScale="92500"/>
          </a:bodyPr>
          <a:lstStyle/>
          <a:p>
            <a:r>
              <a:rPr lang="tr-TR" dirty="0"/>
              <a:t>Tıp:                        50.000 (Sayısal puanda)</a:t>
            </a:r>
          </a:p>
          <a:p>
            <a:r>
              <a:rPr lang="tr-TR" dirty="0"/>
              <a:t>Hukuk:                190.000 (EA Puanda)</a:t>
            </a:r>
          </a:p>
          <a:p>
            <a:r>
              <a:rPr lang="tr-TR" dirty="0"/>
              <a:t>Mimarlık:            250.000 (Sayısal puanda)</a:t>
            </a:r>
          </a:p>
          <a:p>
            <a:r>
              <a:rPr lang="tr-TR" dirty="0"/>
              <a:t>Öğretmenlikler: 300.000 (Say-EA-Söz-Dil Puanda)</a:t>
            </a:r>
          </a:p>
          <a:p>
            <a:r>
              <a:rPr lang="tr-TR" dirty="0"/>
              <a:t>Mühendislikler: 300.000 (Sayısal puanda)</a:t>
            </a:r>
          </a:p>
          <a:p>
            <a:pPr marL="0" indent="0">
              <a:buNone/>
            </a:pPr>
            <a:r>
              <a:rPr lang="tr-TR" sz="2600" dirty="0">
                <a:solidFill>
                  <a:srgbClr val="C00000"/>
                </a:solidFill>
              </a:rPr>
              <a:t>   (Su, Orman ve Ziraat mühendislikleri hariç)</a:t>
            </a:r>
          </a:p>
          <a:p>
            <a:pPr marL="0" indent="0">
              <a:buNone/>
            </a:pPr>
            <a:r>
              <a:rPr lang="tr-TR" sz="2800" b="1" dirty="0"/>
              <a:t>Adayların bu programları tercih edebilmeleri için ilgili puan türlerinde, belirtilen başarı sırası içinde olması gerekmektedir. </a:t>
            </a:r>
          </a:p>
        </p:txBody>
      </p:sp>
    </p:spTree>
    <p:extLst>
      <p:ext uri="{BB962C8B-B14F-4D97-AF65-F5344CB8AC3E}">
        <p14:creationId xmlns:p14="http://schemas.microsoft.com/office/powerpoint/2010/main" val="4120393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MTOK Aynen devam edecektir</a:t>
            </a:r>
          </a:p>
        </p:txBody>
      </p:sp>
      <p:sp>
        <p:nvSpPr>
          <p:cNvPr id="3" name="İçerik Yer Tutucusu 2"/>
          <p:cNvSpPr>
            <a:spLocks noGrp="1"/>
          </p:cNvSpPr>
          <p:nvPr>
            <p:ph idx="1"/>
          </p:nvPr>
        </p:nvSpPr>
        <p:spPr/>
        <p:txBody>
          <a:bodyPr/>
          <a:lstStyle/>
          <a:p>
            <a:r>
              <a:rPr lang="tr-TR" dirty="0">
                <a:solidFill>
                  <a:schemeClr val="accent2">
                    <a:lumMod val="50000"/>
                  </a:schemeClr>
                </a:solidFill>
              </a:rPr>
              <a:t>Meslek lisesi mezunlarının alanları ile ilgili 2 yıllık önlisans programları için aldıkları ek puan hakkı TYT’de devam etmektedir. </a:t>
            </a:r>
          </a:p>
          <a:p>
            <a:endParaRPr lang="tr-TR" dirty="0"/>
          </a:p>
          <a:p>
            <a:r>
              <a:rPr lang="tr-TR" dirty="0">
                <a:solidFill>
                  <a:schemeClr val="accent6">
                    <a:lumMod val="50000"/>
                  </a:schemeClr>
                </a:solidFill>
              </a:rPr>
              <a:t>30/03/2012 tarihinden önce meslek lisesi mezunu yada öğrencisi olan adayların ilgili lisans programları için aldıkları ek puan hakkı devam etmektedir. </a:t>
            </a:r>
          </a:p>
        </p:txBody>
      </p:sp>
    </p:spTree>
    <p:extLst>
      <p:ext uri="{BB962C8B-B14F-4D97-AF65-F5344CB8AC3E}">
        <p14:creationId xmlns:p14="http://schemas.microsoft.com/office/powerpoint/2010/main" val="1341884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r>
              <a:rPr lang="tr-TR" sz="2800" dirty="0"/>
              <a:t>YKS ALANLARI VE PUAN TÜRLERİ:</a:t>
            </a:r>
          </a:p>
        </p:txBody>
      </p:sp>
      <p:sp>
        <p:nvSpPr>
          <p:cNvPr id="3" name="İçerik Yer Tutucusu 2"/>
          <p:cNvSpPr>
            <a:spLocks noGrp="1"/>
          </p:cNvSpPr>
          <p:nvPr>
            <p:ph idx="1"/>
          </p:nvPr>
        </p:nvSpPr>
        <p:spPr>
          <a:xfrm>
            <a:off x="251520" y="1196752"/>
            <a:ext cx="8640960" cy="5256584"/>
          </a:xfrm>
        </p:spPr>
        <p:txBody>
          <a:bodyPr>
            <a:noAutofit/>
          </a:bodyPr>
          <a:lstStyle/>
          <a:p>
            <a:pPr marL="0" indent="0" algn="ctr">
              <a:buNone/>
            </a:pPr>
            <a:r>
              <a:rPr lang="tr-TR" sz="3600" b="1" dirty="0">
                <a:solidFill>
                  <a:srgbClr val="C00000"/>
                </a:solidFill>
              </a:rPr>
              <a:t>TÜRKÇE SOSYAL / SÖZEL ALAN: </a:t>
            </a:r>
          </a:p>
          <a:p>
            <a:pPr algn="ctr"/>
            <a:endParaRPr lang="tr-TR" sz="2400" dirty="0"/>
          </a:p>
          <a:p>
            <a:pPr marL="0" indent="0" algn="ctr">
              <a:buNone/>
            </a:pPr>
            <a:endParaRPr lang="tr-TR" sz="2600" dirty="0"/>
          </a:p>
          <a:p>
            <a:pPr marL="0" indent="0" algn="ctr">
              <a:buNone/>
            </a:pPr>
            <a:r>
              <a:rPr lang="tr-TR" sz="2600" dirty="0"/>
              <a:t> SÖZEL (</a:t>
            </a:r>
            <a:r>
              <a:rPr lang="tr-TR" sz="2600" b="1" dirty="0">
                <a:solidFill>
                  <a:srgbClr val="FF0000"/>
                </a:solidFill>
              </a:rPr>
              <a:t>SÖZ</a:t>
            </a:r>
            <a:r>
              <a:rPr lang="tr-TR" sz="2600" dirty="0"/>
              <a:t>)</a:t>
            </a:r>
          </a:p>
          <a:p>
            <a:pPr marL="0" indent="0" algn="ctr">
              <a:buNone/>
            </a:pPr>
            <a:endParaRPr lang="tr-TR" sz="2600" dirty="0"/>
          </a:p>
          <a:p>
            <a:pPr marL="0" indent="0" algn="ctr">
              <a:buNone/>
            </a:pPr>
            <a:r>
              <a:rPr lang="tr-TR" sz="2600" dirty="0"/>
              <a:t>       AYT’DE GİRMESİ GEREKEN SINAVLAR   </a:t>
            </a:r>
          </a:p>
          <a:p>
            <a:pPr marL="0" indent="0" algn="ctr">
              <a:buNone/>
            </a:pPr>
            <a:endParaRPr lang="tr-TR" sz="2600" dirty="0"/>
          </a:p>
          <a:p>
            <a:pPr marL="0" indent="0" algn="ctr">
              <a:buNone/>
            </a:pPr>
            <a:r>
              <a:rPr lang="tr-TR" sz="2600" b="1" dirty="0"/>
              <a:t>YKS’DE EDEBİYAT - SOSYAL BİLİMLER 1 SINAVI 40 SORU</a:t>
            </a:r>
          </a:p>
          <a:p>
            <a:pPr marL="0" indent="0" algn="ctr">
              <a:buNone/>
            </a:pPr>
            <a:r>
              <a:rPr lang="tr-TR" sz="2600" b="1" dirty="0"/>
              <a:t>  ve </a:t>
            </a:r>
          </a:p>
          <a:p>
            <a:pPr marL="0" indent="0" algn="ctr">
              <a:buNone/>
            </a:pPr>
            <a:r>
              <a:rPr lang="tr-TR" sz="2600" b="1" dirty="0"/>
              <a:t>             SOSYAL BİLİMLER 2 SINAVI 40 SORU</a:t>
            </a:r>
          </a:p>
        </p:txBody>
      </p:sp>
    </p:spTree>
    <p:extLst>
      <p:ext uri="{BB962C8B-B14F-4D97-AF65-F5344CB8AC3E}">
        <p14:creationId xmlns:p14="http://schemas.microsoft.com/office/powerpoint/2010/main" val="3666444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b="1" dirty="0">
                <a:solidFill>
                  <a:srgbClr val="C00000"/>
                </a:solidFill>
              </a:rPr>
              <a:t>EŞİT AĞIRLIK / TÜRKÇE MATEMATİK ALAN</a:t>
            </a:r>
          </a:p>
        </p:txBody>
      </p:sp>
      <p:sp>
        <p:nvSpPr>
          <p:cNvPr id="3" name="İçerik Yer Tutucusu 2"/>
          <p:cNvSpPr>
            <a:spLocks noGrp="1"/>
          </p:cNvSpPr>
          <p:nvPr>
            <p:ph idx="1"/>
          </p:nvPr>
        </p:nvSpPr>
        <p:spPr>
          <a:xfrm>
            <a:off x="457200" y="1600200"/>
            <a:ext cx="8579296" cy="4525963"/>
          </a:xfrm>
        </p:spPr>
        <p:txBody>
          <a:bodyPr>
            <a:normAutofit/>
          </a:bodyPr>
          <a:lstStyle/>
          <a:p>
            <a:pPr algn="ctr"/>
            <a:endParaRPr lang="tr-TR" sz="2800" dirty="0"/>
          </a:p>
          <a:p>
            <a:pPr marL="0" indent="0" algn="ctr">
              <a:buNone/>
            </a:pPr>
            <a:r>
              <a:rPr lang="tr-TR" sz="2800" dirty="0"/>
              <a:t> EŞİT AĞIRLIK  (</a:t>
            </a:r>
            <a:r>
              <a:rPr lang="tr-TR" sz="2800" b="1" dirty="0">
                <a:solidFill>
                  <a:srgbClr val="FF0000"/>
                </a:solidFill>
              </a:rPr>
              <a:t>EA</a:t>
            </a:r>
            <a:r>
              <a:rPr lang="tr-TR" sz="2800" dirty="0"/>
              <a:t>)</a:t>
            </a:r>
          </a:p>
          <a:p>
            <a:pPr marL="0" indent="0" algn="ctr">
              <a:buNone/>
            </a:pPr>
            <a:endParaRPr lang="tr-TR" sz="2800" dirty="0"/>
          </a:p>
          <a:p>
            <a:pPr marL="0" indent="0" algn="ctr">
              <a:buNone/>
            </a:pPr>
            <a:r>
              <a:rPr lang="tr-TR" sz="2800" dirty="0"/>
              <a:t>   AYT’DE GİRMESİ GEREKEN SINAVLAR</a:t>
            </a:r>
          </a:p>
          <a:p>
            <a:pPr marL="0" indent="0" algn="ctr">
              <a:buNone/>
            </a:pPr>
            <a:endParaRPr lang="tr-TR" sz="2800" dirty="0"/>
          </a:p>
          <a:p>
            <a:pPr marL="0" indent="0" algn="ctr">
              <a:buNone/>
            </a:pPr>
            <a:r>
              <a:rPr lang="tr-TR" sz="2800" b="1" dirty="0"/>
              <a:t>YKS’DE EDEBİYAT - SOSYAL BİLİMLER 1 SINAVI 40 SORU</a:t>
            </a:r>
          </a:p>
          <a:p>
            <a:pPr marL="0" indent="0" algn="ctr">
              <a:buNone/>
            </a:pPr>
            <a:r>
              <a:rPr lang="tr-TR" sz="2800" b="1" dirty="0"/>
              <a:t>  ve </a:t>
            </a:r>
          </a:p>
          <a:p>
            <a:pPr marL="0" indent="0" algn="ctr">
              <a:buNone/>
            </a:pPr>
            <a:r>
              <a:rPr lang="tr-TR" sz="2800" b="1" dirty="0"/>
              <a:t>METEMATİK SINAVI 40 SORU</a:t>
            </a:r>
          </a:p>
          <a:p>
            <a:pPr marL="0" indent="0" algn="ctr">
              <a:buNone/>
            </a:pPr>
            <a:endParaRPr lang="tr-TR" sz="2800" dirty="0"/>
          </a:p>
        </p:txBody>
      </p:sp>
    </p:spTree>
    <p:extLst>
      <p:ext uri="{BB962C8B-B14F-4D97-AF65-F5344CB8AC3E}">
        <p14:creationId xmlns:p14="http://schemas.microsoft.com/office/powerpoint/2010/main" val="2731832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b="1" dirty="0">
                <a:solidFill>
                  <a:srgbClr val="C00000"/>
                </a:solidFill>
              </a:rPr>
              <a:t>SAYISAL / MATEMATİK FEN ALAN</a:t>
            </a:r>
          </a:p>
        </p:txBody>
      </p:sp>
      <p:sp>
        <p:nvSpPr>
          <p:cNvPr id="3" name="İçerik Yer Tutucusu 2"/>
          <p:cNvSpPr>
            <a:spLocks noGrp="1"/>
          </p:cNvSpPr>
          <p:nvPr>
            <p:ph idx="1"/>
          </p:nvPr>
        </p:nvSpPr>
        <p:spPr>
          <a:xfrm>
            <a:off x="467544" y="1628800"/>
            <a:ext cx="8229600" cy="4525963"/>
          </a:xfrm>
        </p:spPr>
        <p:txBody>
          <a:bodyPr>
            <a:normAutofit/>
          </a:bodyPr>
          <a:lstStyle/>
          <a:p>
            <a:pPr algn="ctr"/>
            <a:endParaRPr lang="tr-TR" sz="2800" dirty="0"/>
          </a:p>
          <a:p>
            <a:pPr marL="0" indent="0" algn="ctr">
              <a:buNone/>
            </a:pPr>
            <a:r>
              <a:rPr lang="tr-TR" sz="2800" dirty="0"/>
              <a:t> SAYISAL(</a:t>
            </a:r>
            <a:r>
              <a:rPr lang="tr-TR" sz="2800" b="1" dirty="0">
                <a:solidFill>
                  <a:srgbClr val="FF0000"/>
                </a:solidFill>
              </a:rPr>
              <a:t>SAY</a:t>
            </a:r>
            <a:r>
              <a:rPr lang="tr-TR" sz="2800" dirty="0"/>
              <a:t>)</a:t>
            </a:r>
          </a:p>
          <a:p>
            <a:pPr marL="0" indent="0" algn="ctr">
              <a:buNone/>
            </a:pPr>
            <a:endParaRPr lang="tr-TR" sz="2800" dirty="0"/>
          </a:p>
          <a:p>
            <a:pPr marL="0" indent="0" algn="ctr">
              <a:buNone/>
            </a:pPr>
            <a:r>
              <a:rPr lang="tr-TR" sz="2800" dirty="0"/>
              <a:t>   AYT’DE GİRMESİ GEREKEN SINAVLAR</a:t>
            </a:r>
          </a:p>
          <a:p>
            <a:pPr marL="0" indent="0" algn="ctr">
              <a:buNone/>
            </a:pPr>
            <a:endParaRPr lang="tr-TR" sz="2800" dirty="0"/>
          </a:p>
          <a:p>
            <a:pPr marL="0" indent="0" algn="ctr">
              <a:buNone/>
            </a:pPr>
            <a:r>
              <a:rPr lang="tr-TR" sz="2800" b="1" dirty="0"/>
              <a:t>FEN BİLİMLERİ SINAVI 40 SORU</a:t>
            </a:r>
          </a:p>
          <a:p>
            <a:pPr marL="0" indent="0" algn="ctr">
              <a:buNone/>
            </a:pPr>
            <a:r>
              <a:rPr lang="tr-TR" sz="2800" b="1" dirty="0"/>
              <a:t>  ve </a:t>
            </a:r>
          </a:p>
          <a:p>
            <a:pPr marL="0" indent="0" algn="ctr">
              <a:buNone/>
            </a:pPr>
            <a:r>
              <a:rPr lang="tr-TR" sz="2800" b="1" dirty="0"/>
              <a:t>METEMATİK SINAVI 40 SOR</a:t>
            </a:r>
            <a:endParaRPr lang="tr-TR" sz="2800" dirty="0"/>
          </a:p>
        </p:txBody>
      </p:sp>
    </p:spTree>
    <p:extLst>
      <p:ext uri="{BB962C8B-B14F-4D97-AF65-F5344CB8AC3E}">
        <p14:creationId xmlns:p14="http://schemas.microsoft.com/office/powerpoint/2010/main" val="4256848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066130"/>
          </a:xfrm>
        </p:spPr>
        <p:txBody>
          <a:bodyPr/>
          <a:lstStyle/>
          <a:p>
            <a:r>
              <a:rPr lang="tr-TR" dirty="0"/>
              <a:t>TAVSİYE</a:t>
            </a:r>
          </a:p>
        </p:txBody>
      </p:sp>
      <p:sp>
        <p:nvSpPr>
          <p:cNvPr id="3" name="İçerik Yer Tutucusu 2"/>
          <p:cNvSpPr>
            <a:spLocks noGrp="1"/>
          </p:cNvSpPr>
          <p:nvPr>
            <p:ph idx="1"/>
          </p:nvPr>
        </p:nvSpPr>
        <p:spPr/>
        <p:txBody>
          <a:bodyPr>
            <a:normAutofit/>
          </a:bodyPr>
          <a:lstStyle/>
          <a:p>
            <a:pPr marL="0" indent="0">
              <a:buNone/>
            </a:pPr>
            <a:r>
              <a:rPr lang="tr-TR" sz="3600" b="1" dirty="0">
                <a:solidFill>
                  <a:srgbClr val="FF0000"/>
                </a:solidFill>
              </a:rPr>
              <a:t>   </a:t>
            </a:r>
          </a:p>
          <a:p>
            <a:r>
              <a:rPr lang="tr-TR" sz="2800" dirty="0"/>
              <a:t>Adaylar hedeflerini iyi belirleyip çalışmalarını ona göre netleştirmeli,</a:t>
            </a:r>
          </a:p>
          <a:p>
            <a:endParaRPr lang="tr-TR" sz="2800" dirty="0"/>
          </a:p>
          <a:p>
            <a:r>
              <a:rPr lang="tr-TR" sz="2800" b="1" dirty="0">
                <a:solidFill>
                  <a:srgbClr val="C00000"/>
                </a:solidFill>
              </a:rPr>
              <a:t>Adayların öncelikle YÖK, ÖSYM, MEB ve diğer resmi kurumların duyuru ve kılavuzlarını takip etmelerini öneririz. </a:t>
            </a:r>
          </a:p>
        </p:txBody>
      </p:sp>
    </p:spTree>
    <p:extLst>
      <p:ext uri="{BB962C8B-B14F-4D97-AF65-F5344CB8AC3E}">
        <p14:creationId xmlns:p14="http://schemas.microsoft.com/office/powerpoint/2010/main" val="425065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YKS BAŞVURUSU</a:t>
            </a:r>
          </a:p>
        </p:txBody>
      </p:sp>
      <p:sp>
        <p:nvSpPr>
          <p:cNvPr id="3" name="İçerik Yer Tutucusu 2"/>
          <p:cNvSpPr>
            <a:spLocks noGrp="1"/>
          </p:cNvSpPr>
          <p:nvPr>
            <p:ph idx="1"/>
          </p:nvPr>
        </p:nvSpPr>
        <p:spPr/>
        <p:txBody>
          <a:bodyPr/>
          <a:lstStyle/>
          <a:p>
            <a:r>
              <a:rPr lang="tr-TR" dirty="0"/>
              <a:t>Bu başvuruda adaylar TYT ve AYT başvurusunu yapacaklardır.</a:t>
            </a:r>
          </a:p>
          <a:p>
            <a:r>
              <a:rPr lang="tr-TR" dirty="0"/>
              <a:t>Dileyen adaylar sadece TYT’ye başvurup AYT’ye başvurmayabilir.</a:t>
            </a:r>
          </a:p>
          <a:p>
            <a:r>
              <a:rPr lang="tr-TR" dirty="0"/>
              <a:t>Bu başvuruyu yapmayan adaylar 2019 yılında üniversite  sınavı ve tercihlerinde herhangi bir işlem yapamaz. Ve hak iddia edemez.</a:t>
            </a:r>
          </a:p>
          <a:p>
            <a:endParaRPr lang="tr-TR" dirty="0"/>
          </a:p>
        </p:txBody>
      </p:sp>
    </p:spTree>
    <p:extLst>
      <p:ext uri="{BB962C8B-B14F-4D97-AF65-F5344CB8AC3E}">
        <p14:creationId xmlns:p14="http://schemas.microsoft.com/office/powerpoint/2010/main" val="87511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YKS BAŞVURU ÜCRETLERİ</a:t>
            </a:r>
          </a:p>
        </p:txBody>
      </p:sp>
      <p:sp>
        <p:nvSpPr>
          <p:cNvPr id="3" name="İçerik Yer Tutucusu 2"/>
          <p:cNvSpPr>
            <a:spLocks noGrp="1"/>
          </p:cNvSpPr>
          <p:nvPr>
            <p:ph idx="1"/>
          </p:nvPr>
        </p:nvSpPr>
        <p:spPr>
          <a:xfrm>
            <a:off x="457200" y="1600200"/>
            <a:ext cx="8363272" cy="4525963"/>
          </a:xfrm>
        </p:spPr>
        <p:txBody>
          <a:bodyPr>
            <a:normAutofit/>
          </a:bodyPr>
          <a:lstStyle/>
          <a:p>
            <a:endParaRPr lang="tr-TR" sz="3800" b="1" dirty="0">
              <a:solidFill>
                <a:schemeClr val="accent2">
                  <a:lumMod val="50000"/>
                </a:schemeClr>
              </a:solidFill>
            </a:endParaRPr>
          </a:p>
          <a:p>
            <a:r>
              <a:rPr lang="tr-TR" sz="3800" b="1" dirty="0">
                <a:solidFill>
                  <a:schemeClr val="accent2">
                    <a:lumMod val="50000"/>
                  </a:schemeClr>
                </a:solidFill>
              </a:rPr>
              <a:t>TYT, AYT ve DİL Testi Başvuru Ücretleri Henüz Açıklanmamıştır</a:t>
            </a:r>
          </a:p>
        </p:txBody>
      </p:sp>
    </p:spTree>
    <p:extLst>
      <p:ext uri="{BB962C8B-B14F-4D97-AF65-F5344CB8AC3E}">
        <p14:creationId xmlns:p14="http://schemas.microsoft.com/office/powerpoint/2010/main" val="3235487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91264" cy="1656184"/>
          </a:xfrm>
        </p:spPr>
        <p:txBody>
          <a:bodyPr>
            <a:normAutofit/>
          </a:bodyPr>
          <a:lstStyle/>
          <a:p>
            <a:r>
              <a:rPr lang="tr-TR" sz="3600" b="1" dirty="0">
                <a:solidFill>
                  <a:srgbClr val="C00000"/>
                </a:solidFill>
              </a:rPr>
              <a:t>TYT NEDİR? (BİRİNCİ AŞAMA SINAVI)</a:t>
            </a:r>
            <a:br>
              <a:rPr lang="tr-TR" sz="3600" b="1" dirty="0">
                <a:solidFill>
                  <a:srgbClr val="C00000"/>
                </a:solidFill>
              </a:rPr>
            </a:br>
            <a:r>
              <a:rPr lang="tr-TR" sz="3600" b="1" dirty="0">
                <a:solidFill>
                  <a:srgbClr val="C00000"/>
                </a:solidFill>
              </a:rPr>
              <a:t>TEMEL YETENEK TESTİ</a:t>
            </a:r>
          </a:p>
        </p:txBody>
      </p:sp>
      <p:sp>
        <p:nvSpPr>
          <p:cNvPr id="3" name="İçerik Yer Tutucusu 2"/>
          <p:cNvSpPr>
            <a:spLocks noGrp="1"/>
          </p:cNvSpPr>
          <p:nvPr>
            <p:ph idx="1"/>
          </p:nvPr>
        </p:nvSpPr>
        <p:spPr>
          <a:xfrm>
            <a:off x="251520" y="1772816"/>
            <a:ext cx="8435280" cy="4353347"/>
          </a:xfrm>
        </p:spPr>
        <p:txBody>
          <a:bodyPr>
            <a:normAutofit/>
          </a:bodyPr>
          <a:lstStyle/>
          <a:p>
            <a:endParaRPr lang="tr-TR" dirty="0"/>
          </a:p>
          <a:p>
            <a:r>
              <a:rPr lang="tr-TR" dirty="0"/>
              <a:t>İlk aşama sınavı olup yükseköğretime geçiş yapmak isteyen tüm adayların girmesi gereken bir sınavdır. </a:t>
            </a:r>
          </a:p>
          <a:p>
            <a:r>
              <a:rPr lang="tr-TR" dirty="0"/>
              <a:t>Temel Yeterlilik, adayların sözel ve sayısal alanlarda sahip olmaları beklenen temel düzeyde bilgi, beceri, </a:t>
            </a:r>
            <a:r>
              <a:rPr lang="tr-TR" dirty="0" err="1"/>
              <a:t>hazırbulunuşluk</a:t>
            </a:r>
            <a:r>
              <a:rPr lang="tr-TR" dirty="0"/>
              <a:t> ve yetkinlikleri kapsar.</a:t>
            </a:r>
          </a:p>
          <a:p>
            <a:endParaRPr lang="tr-TR" dirty="0"/>
          </a:p>
          <a:p>
            <a:endParaRPr lang="tr-TR" dirty="0"/>
          </a:p>
        </p:txBody>
      </p:sp>
    </p:spTree>
    <p:extLst>
      <p:ext uri="{BB962C8B-B14F-4D97-AF65-F5344CB8AC3E}">
        <p14:creationId xmlns:p14="http://schemas.microsoft.com/office/powerpoint/2010/main" val="360905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800" b="1" dirty="0">
                <a:solidFill>
                  <a:srgbClr val="C00000"/>
                </a:solidFill>
              </a:rPr>
              <a:t>SÖZEL MANTIK (40 TÜRKÇE 20 SOSYAL)</a:t>
            </a:r>
          </a:p>
        </p:txBody>
      </p:sp>
      <p:sp>
        <p:nvSpPr>
          <p:cNvPr id="3" name="İçerik Yer Tutucusu 2"/>
          <p:cNvSpPr>
            <a:spLocks noGrp="1"/>
          </p:cNvSpPr>
          <p:nvPr>
            <p:ph idx="1"/>
          </p:nvPr>
        </p:nvSpPr>
        <p:spPr/>
        <p:txBody>
          <a:bodyPr>
            <a:normAutofit fontScale="92500" lnSpcReduction="10000"/>
          </a:bodyPr>
          <a:lstStyle/>
          <a:p>
            <a:r>
              <a:rPr lang="tr-TR" dirty="0">
                <a:solidFill>
                  <a:srgbClr val="FF0000"/>
                </a:solidFill>
              </a:rPr>
              <a:t>Amaç Türkçe ve Sosyal soruları ile;</a:t>
            </a:r>
          </a:p>
          <a:p>
            <a:r>
              <a:rPr lang="tr-TR" dirty="0"/>
              <a:t>Türkçeyi doğru kullanma, okuduğunu anlama ve yorumlama, kelime hazinesi, temel cümle bilgisi ve imla kurallarını kullanma becerileri ölçülecektir.</a:t>
            </a:r>
          </a:p>
          <a:p>
            <a:r>
              <a:rPr lang="tr-TR" dirty="0"/>
              <a:t>Adayın sosyal alanda ki beceri, kavrama muhakeme, akıl yürütme ve çıkarım noktalarında yeterliliğini ölçmektir. </a:t>
            </a:r>
          </a:p>
          <a:p>
            <a:r>
              <a:rPr lang="tr-TR" b="1" u="sng" dirty="0">
                <a:solidFill>
                  <a:srgbClr val="0070C0"/>
                </a:solidFill>
              </a:rPr>
              <a:t>Adayın Sosyal Bilimler alanına olan yatkınlığını ve temel bilgi birikimini ölçmek için yapılacaktır. </a:t>
            </a:r>
          </a:p>
        </p:txBody>
      </p:sp>
    </p:spTree>
    <p:extLst>
      <p:ext uri="{BB962C8B-B14F-4D97-AF65-F5344CB8AC3E}">
        <p14:creationId xmlns:p14="http://schemas.microsoft.com/office/powerpoint/2010/main" val="357944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892480" cy="994122"/>
          </a:xfrm>
        </p:spPr>
        <p:txBody>
          <a:bodyPr>
            <a:normAutofit/>
          </a:bodyPr>
          <a:lstStyle/>
          <a:p>
            <a:r>
              <a:rPr lang="tr-TR" sz="3800" b="1" dirty="0">
                <a:solidFill>
                  <a:srgbClr val="C00000"/>
                </a:solidFill>
              </a:rPr>
              <a:t>SAYISAL MANTIK (40 MATEMATİK 20 FEN)</a:t>
            </a:r>
          </a:p>
        </p:txBody>
      </p:sp>
      <p:sp>
        <p:nvSpPr>
          <p:cNvPr id="3" name="İçerik Yer Tutucusu 2"/>
          <p:cNvSpPr>
            <a:spLocks noGrp="1"/>
          </p:cNvSpPr>
          <p:nvPr>
            <p:ph idx="1"/>
          </p:nvPr>
        </p:nvSpPr>
        <p:spPr>
          <a:xfrm>
            <a:off x="251520" y="1268760"/>
            <a:ext cx="8640960" cy="5256584"/>
          </a:xfrm>
        </p:spPr>
        <p:txBody>
          <a:bodyPr>
            <a:normAutofit/>
          </a:bodyPr>
          <a:lstStyle/>
          <a:p>
            <a:r>
              <a:rPr lang="tr-TR" dirty="0"/>
              <a:t>Amaç Matematik ve Fen Soruları ile;</a:t>
            </a:r>
          </a:p>
          <a:p>
            <a:r>
              <a:rPr lang="tr-TR" dirty="0"/>
              <a:t> Temel matematik ve Fen Bilimleri alanında, bilim kavramlarını kullanma ve bu kavramları kullanarak işlem yapma, temel matematiksel ilişkilerden yararlanarak soyut işlemler yapma, temel matematik prensiplerini ve işlemlerini gündelik hayatta uygulama becerileri ölçülecektir.</a:t>
            </a:r>
          </a:p>
          <a:p>
            <a:r>
              <a:rPr lang="tr-TR" b="1" u="sng" dirty="0">
                <a:solidFill>
                  <a:srgbClr val="0070C0"/>
                </a:solidFill>
              </a:rPr>
              <a:t>Adayın Fen Bilimleri alanına olan yatkınlığını ve temel bilgi birikimini ölçmek için yapılacaktır. </a:t>
            </a:r>
          </a:p>
        </p:txBody>
      </p:sp>
    </p:spTree>
    <p:extLst>
      <p:ext uri="{BB962C8B-B14F-4D97-AF65-F5344CB8AC3E}">
        <p14:creationId xmlns:p14="http://schemas.microsoft.com/office/powerpoint/2010/main" val="1176344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TYT KAPSAMI </a:t>
            </a:r>
          </a:p>
        </p:txBody>
      </p:sp>
      <p:sp>
        <p:nvSpPr>
          <p:cNvPr id="3" name="İçerik Yer Tutucusu 2"/>
          <p:cNvSpPr>
            <a:spLocks noGrp="1"/>
          </p:cNvSpPr>
          <p:nvPr>
            <p:ph idx="1"/>
          </p:nvPr>
        </p:nvSpPr>
        <p:spPr/>
        <p:txBody>
          <a:bodyPr/>
          <a:lstStyle/>
          <a:p>
            <a:r>
              <a:rPr lang="tr-TR" dirty="0"/>
              <a:t>TARİH: 9-10. sınıf ve İnkılap Tarihi</a:t>
            </a:r>
          </a:p>
          <a:p>
            <a:r>
              <a:rPr lang="tr-TR" dirty="0"/>
              <a:t>Coğrafya: 9-10. sınıf</a:t>
            </a:r>
          </a:p>
          <a:p>
            <a:r>
              <a:rPr lang="tr-TR" dirty="0"/>
              <a:t>Felsefe (Ortak Zorunlu Felsefedir) </a:t>
            </a:r>
          </a:p>
          <a:p>
            <a:r>
              <a:rPr lang="tr-TR" dirty="0"/>
              <a:t>Din Kültürü: (Ortak Zorunlu) </a:t>
            </a:r>
          </a:p>
          <a:p>
            <a:r>
              <a:rPr lang="tr-TR" dirty="0"/>
              <a:t>Fizik, Kimya Biyoloji: 9. ve 10. sınıf. </a:t>
            </a:r>
          </a:p>
          <a:p>
            <a:r>
              <a:rPr lang="tr-TR" dirty="0"/>
              <a:t>Matematik: 9. ve 10. Sınıf (Mat-</a:t>
            </a:r>
            <a:r>
              <a:rPr lang="tr-TR" dirty="0" err="1"/>
              <a:t>Geo</a:t>
            </a:r>
            <a:r>
              <a:rPr lang="tr-TR" dirty="0"/>
              <a:t> Konuları)</a:t>
            </a:r>
          </a:p>
          <a:p>
            <a:r>
              <a:rPr lang="tr-TR" dirty="0"/>
              <a:t>Türkçe: Dil Anlatım Dersi ve Paragraf Konuları</a:t>
            </a:r>
          </a:p>
        </p:txBody>
      </p:sp>
    </p:spTree>
    <p:extLst>
      <p:ext uri="{BB962C8B-B14F-4D97-AF65-F5344CB8AC3E}">
        <p14:creationId xmlns:p14="http://schemas.microsoft.com/office/powerpoint/2010/main" val="426261756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1388</Words>
  <Application>Microsoft Office PowerPoint</Application>
  <PresentationFormat>Ekran Gösterisi (4:3)</PresentationFormat>
  <Paragraphs>212</Paragraphs>
  <Slides>37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37</vt:i4>
      </vt:variant>
    </vt:vector>
  </HeadingPairs>
  <TitlesOfParts>
    <vt:vector size="40" baseType="lpstr">
      <vt:lpstr>Arial</vt:lpstr>
      <vt:lpstr>Calibri</vt:lpstr>
      <vt:lpstr>Ofis Teması</vt:lpstr>
      <vt:lpstr>2019       YKS    SÜRECİ </vt:lpstr>
      <vt:lpstr>YKS SINAVLARI:</vt:lpstr>
      <vt:lpstr>TAHMİNİ  2019 YKS BAŞVURUSU ve SÜRECİ</vt:lpstr>
      <vt:lpstr>YKS BAŞVURUSU</vt:lpstr>
      <vt:lpstr>YKS BAŞVURU ÜCRETLERİ</vt:lpstr>
      <vt:lpstr>TYT NEDİR? (BİRİNCİ AŞAMA SINAVI) TEMEL YETENEK TESTİ</vt:lpstr>
      <vt:lpstr>SÖZEL MANTIK (40 TÜRKÇE 20 SOSYAL)</vt:lpstr>
      <vt:lpstr>SAYISAL MANTIK (40 MATEMATİK 20 FEN)</vt:lpstr>
      <vt:lpstr>TYT KAPSAMI </vt:lpstr>
      <vt:lpstr>TYT UYGULANIŞI</vt:lpstr>
      <vt:lpstr>TYT SORU DAĞILIMLARI</vt:lpstr>
      <vt:lpstr>TAVSİYE</vt:lpstr>
      <vt:lpstr>TYT’de ders başına her bir netin yaklaşık değeri</vt:lpstr>
      <vt:lpstr>TYT SONUÇLARI NERELERDE KULLANILICAK</vt:lpstr>
      <vt:lpstr>TYT PUANI İLE ASKER ve POLİS MESLEK YÜKSEKOKULU ÖN BAŞVURULARI</vt:lpstr>
      <vt:lpstr>ÖNEMLİ DEĞİŞİKLİK: </vt:lpstr>
      <vt:lpstr>YKS’DE İKİNCİ AŞAMA SINAVI:</vt:lpstr>
      <vt:lpstr>İKİNCİ AŞAMA AYT’YE GİRİŞ</vt:lpstr>
      <vt:lpstr>AYT ANLATIMI (ALAN YETERLİLİK TESTİ)</vt:lpstr>
      <vt:lpstr>AYT DERS KAPSAMLARI ve SORU SAYILARI </vt:lpstr>
      <vt:lpstr>Tarih-1 ve Coğrafya-1 Kapsamı</vt:lpstr>
      <vt:lpstr>Sosyal Bilimler-2 Sınavı: </vt:lpstr>
      <vt:lpstr>Sosyal Bilimler-2 Ders Kapsamları</vt:lpstr>
      <vt:lpstr>Fen Bilimleri Sınavı:  Bu derslerin tüm lise müfredatını kapsar. </vt:lpstr>
      <vt:lpstr>Matematik Sınavı:    Tüm Lise Matematik ve Geometri konularını kapsamaktadır.   Yaklaşık 30 mat 10 geometri sorusu sorulacaktır</vt:lpstr>
      <vt:lpstr>Dil Sınavı:</vt:lpstr>
      <vt:lpstr>AYT UYGULANIŞI</vt:lpstr>
      <vt:lpstr>ALAN YETERLİKİK TESTİ SÜRELERİ </vt:lpstr>
      <vt:lpstr>PowerPoint Sunusu</vt:lpstr>
      <vt:lpstr>HATIRLATMALAR</vt:lpstr>
      <vt:lpstr>AYT puanları birbirinden bağımsız hesaplanır </vt:lpstr>
      <vt:lpstr>BAŞARI SINIRLAMASI ŞARTI:</vt:lpstr>
      <vt:lpstr>   MTOK Aynen devam edecektir</vt:lpstr>
      <vt:lpstr>YKS ALANLARI VE PUAN TÜRLERİ:</vt:lpstr>
      <vt:lpstr>EŞİT AĞIRLIK / TÜRKÇE MATEMATİK ALAN</vt:lpstr>
      <vt:lpstr>SAYISAL / MATEMATİK FEN ALAN</vt:lpstr>
      <vt:lpstr>TAVSİYE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ÖSYS YENİ SİSTEM BİLGİLENDİRMESİ (09/11/2017)</dc:title>
  <dc:creator>Senay</dc:creator>
  <cp:lastModifiedBy>Rehberlik</cp:lastModifiedBy>
  <cp:revision>83</cp:revision>
  <dcterms:created xsi:type="dcterms:W3CDTF">2017-11-09T20:14:45Z</dcterms:created>
  <dcterms:modified xsi:type="dcterms:W3CDTF">2018-11-16T08:15:46Z</dcterms:modified>
</cp:coreProperties>
</file>