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45"/>
  </p:notesMasterIdLst>
  <p:sldIdLst>
    <p:sldId id="329" r:id="rId2"/>
    <p:sldId id="374" r:id="rId3"/>
    <p:sldId id="280" r:id="rId4"/>
    <p:sldId id="372" r:id="rId5"/>
    <p:sldId id="331" r:id="rId6"/>
    <p:sldId id="334" r:id="rId7"/>
    <p:sldId id="336" r:id="rId8"/>
    <p:sldId id="327" r:id="rId9"/>
    <p:sldId id="337" r:id="rId10"/>
    <p:sldId id="370" r:id="rId11"/>
    <p:sldId id="297" r:id="rId12"/>
    <p:sldId id="338" r:id="rId13"/>
    <p:sldId id="296" r:id="rId14"/>
    <p:sldId id="313" r:id="rId15"/>
    <p:sldId id="342" r:id="rId16"/>
    <p:sldId id="343" r:id="rId17"/>
    <p:sldId id="376" r:id="rId18"/>
    <p:sldId id="345" r:id="rId19"/>
    <p:sldId id="346" r:id="rId20"/>
    <p:sldId id="348" r:id="rId21"/>
    <p:sldId id="349" r:id="rId22"/>
    <p:sldId id="298" r:id="rId23"/>
    <p:sldId id="300" r:id="rId24"/>
    <p:sldId id="301" r:id="rId25"/>
    <p:sldId id="302" r:id="rId26"/>
    <p:sldId id="303" r:id="rId27"/>
    <p:sldId id="312" r:id="rId28"/>
    <p:sldId id="351" r:id="rId29"/>
    <p:sldId id="353" r:id="rId30"/>
    <p:sldId id="355" r:id="rId31"/>
    <p:sldId id="358" r:id="rId32"/>
    <p:sldId id="357" r:id="rId33"/>
    <p:sldId id="360" r:id="rId34"/>
    <p:sldId id="363" r:id="rId35"/>
    <p:sldId id="366" r:id="rId36"/>
    <p:sldId id="316" r:id="rId37"/>
    <p:sldId id="317" r:id="rId38"/>
    <p:sldId id="319" r:id="rId39"/>
    <p:sldId id="320" r:id="rId40"/>
    <p:sldId id="321" r:id="rId41"/>
    <p:sldId id="322" r:id="rId42"/>
    <p:sldId id="323" r:id="rId43"/>
    <p:sldId id="324" r:id="rId44"/>
  </p:sldIdLst>
  <p:sldSz cx="9144000" cy="6858000" type="screen4x3"/>
  <p:notesSz cx="6858000" cy="9144000"/>
  <p:defaultTextStyle>
    <a:defPPr>
      <a:defRPr lang="en-US"/>
    </a:defPPr>
    <a:lvl1pPr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5pPr>
    <a:lvl6pPr marL="2286000" algn="l" defTabSz="914400" rtl="0" eaLnBrk="1" latinLnBrk="0" hangingPunct="1">
      <a:defRPr sz="3200" b="1" i="1" kern="1200">
        <a:solidFill>
          <a:schemeClr val="tx1"/>
        </a:solidFill>
        <a:latin typeface="Arial" charset="0"/>
        <a:ea typeface="+mn-ea"/>
        <a:cs typeface="+mn-cs"/>
      </a:defRPr>
    </a:lvl6pPr>
    <a:lvl7pPr marL="2743200" algn="l" defTabSz="914400" rtl="0" eaLnBrk="1" latinLnBrk="0" hangingPunct="1">
      <a:defRPr sz="3200" b="1" i="1" kern="1200">
        <a:solidFill>
          <a:schemeClr val="tx1"/>
        </a:solidFill>
        <a:latin typeface="Arial" charset="0"/>
        <a:ea typeface="+mn-ea"/>
        <a:cs typeface="+mn-cs"/>
      </a:defRPr>
    </a:lvl7pPr>
    <a:lvl8pPr marL="3200400" algn="l" defTabSz="914400" rtl="0" eaLnBrk="1" latinLnBrk="0" hangingPunct="1">
      <a:defRPr sz="3200" b="1" i="1" kern="1200">
        <a:solidFill>
          <a:schemeClr val="tx1"/>
        </a:solidFill>
        <a:latin typeface="Arial" charset="0"/>
        <a:ea typeface="+mn-ea"/>
        <a:cs typeface="+mn-cs"/>
      </a:defRPr>
    </a:lvl8pPr>
    <a:lvl9pPr marL="3657600" algn="l" defTabSz="914400" rtl="0" eaLnBrk="1" latinLnBrk="0" hangingPunct="1">
      <a:defRPr sz="3200"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9825" autoAdjust="0"/>
  </p:normalViewPr>
  <p:slideViewPr>
    <p:cSldViewPr>
      <p:cViewPr varScale="1">
        <p:scale>
          <a:sx n="47" d="100"/>
          <a:sy n="47" d="100"/>
        </p:scale>
        <p:origin x="65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1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A2DDA-6EA3-41A8-8042-9A88C2B162F4}" type="doc">
      <dgm:prSet loTypeId="urn:microsoft.com/office/officeart/2005/8/layout/radial1" loCatId="relationship" qsTypeId="urn:microsoft.com/office/officeart/2005/8/quickstyle/3d1" qsCatId="3D" csTypeId="urn:microsoft.com/office/officeart/2005/8/colors/colorful1#1" csCatId="colorful" phldr="1"/>
      <dgm:spPr/>
    </dgm:pt>
    <dgm:pt modelId="{3B8974B4-83C5-4D69-843D-0C4A7E60B87A}">
      <dgm:prSet/>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a:ln/>
              <a:effectLst/>
              <a:latin typeface="+mn-lt"/>
            </a:rPr>
            <a:t>PSİKOLOJİK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a:ln/>
              <a:effectLst/>
              <a:latin typeface="+mn-lt"/>
            </a:rPr>
            <a:t> DANIŞMA</a:t>
          </a:r>
        </a:p>
      </dgm:t>
    </dgm:pt>
    <dgm:pt modelId="{E9379D7B-85DA-4183-BE00-58F92C5AB623}" type="parTrans" cxnId="{F578C923-8226-4F35-9BCD-17BB4EF2D58E}">
      <dgm:prSet/>
      <dgm:spPr/>
      <dgm:t>
        <a:bodyPr/>
        <a:lstStyle/>
        <a:p>
          <a:endParaRPr lang="tr-TR" dirty="0">
            <a:latin typeface="+mn-lt"/>
          </a:endParaRPr>
        </a:p>
      </dgm:t>
    </dgm:pt>
    <dgm:pt modelId="{B6B91C74-07FF-4069-BE2C-6AD940A172FA}" type="sibTrans" cxnId="{F578C923-8226-4F35-9BCD-17BB4EF2D58E}">
      <dgm:prSet/>
      <dgm:spPr/>
      <dgm:t>
        <a:bodyPr/>
        <a:lstStyle/>
        <a:p>
          <a:endParaRPr lang="tr-TR" dirty="0">
            <a:latin typeface="+mn-lt"/>
          </a:endParaRPr>
        </a:p>
      </dgm:t>
    </dgm:pt>
    <dgm:pt modelId="{8D0491D1-E5D5-4811-994E-035D8E7BF6F2}">
      <dgm:prSet custT="1"/>
      <dgm:spPr/>
      <dgm:t>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YÖNELTME VE</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YERLEŞTİRME</a:t>
          </a:r>
        </a:p>
      </dgm:t>
    </dgm:pt>
    <dgm:pt modelId="{1BCE0673-EB2C-4196-990F-7C372352D502}" type="parTrans" cxnId="{4EB9A5F5-26EE-4D66-9D20-336D867F1538}">
      <dgm:prSet/>
      <dgm:spPr/>
      <dgm:t>
        <a:bodyPr/>
        <a:lstStyle/>
        <a:p>
          <a:endParaRPr lang="tr-TR" dirty="0">
            <a:latin typeface="+mn-lt"/>
          </a:endParaRPr>
        </a:p>
      </dgm:t>
    </dgm:pt>
    <dgm:pt modelId="{524EB261-BA35-417E-B57B-D9D703E30AEB}" type="sibTrans" cxnId="{4EB9A5F5-26EE-4D66-9D20-336D867F1538}">
      <dgm:prSet/>
      <dgm:spPr/>
      <dgm:t>
        <a:bodyPr/>
        <a:lstStyle/>
        <a:p>
          <a:endParaRPr lang="tr-TR" dirty="0">
            <a:latin typeface="+mn-lt"/>
          </a:endParaRPr>
        </a:p>
      </dgm:t>
    </dgm:pt>
    <dgm:pt modelId="{15519D7F-7D5F-4354-AAC7-99C615D8303A}">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ORYANTASYON</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1" i="0" u="none" strike="noStrike" cap="none" normalizeH="0" baseline="0" dirty="0">
            <a:ln/>
            <a:effectLst/>
            <a:latin typeface="+mn-lt"/>
          </a:endParaRPr>
        </a:p>
      </dgm:t>
    </dgm:pt>
    <dgm:pt modelId="{BF16A21A-AFB0-4AA7-B5F6-39E3786DB7AE}" type="parTrans" cxnId="{09A8C27D-82A6-4AAC-AE48-7B2430996654}">
      <dgm:prSet/>
      <dgm:spPr/>
      <dgm:t>
        <a:bodyPr/>
        <a:lstStyle/>
        <a:p>
          <a:endParaRPr lang="tr-TR" dirty="0">
            <a:latin typeface="+mn-lt"/>
          </a:endParaRPr>
        </a:p>
      </dgm:t>
    </dgm:pt>
    <dgm:pt modelId="{BE2F22F8-0A83-4AFF-B68A-36C6FAE12008}" type="sibTrans" cxnId="{09A8C27D-82A6-4AAC-AE48-7B2430996654}">
      <dgm:prSet/>
      <dgm:spPr/>
      <dgm:t>
        <a:bodyPr/>
        <a:lstStyle/>
        <a:p>
          <a:endParaRPr lang="tr-TR" dirty="0">
            <a:latin typeface="+mn-lt"/>
          </a:endParaRPr>
        </a:p>
      </dgm:t>
    </dgm:pt>
    <dgm:pt modelId="{11A2D186-B36B-412C-8846-366DAE56D902}">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BİREYİ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TANIMA</a:t>
          </a:r>
        </a:p>
      </dgm:t>
    </dgm:pt>
    <dgm:pt modelId="{DEECDA34-D452-4B3A-BFA5-A8860E3D1351}" type="parTrans" cxnId="{1D26DB68-FA3D-49CE-9863-47A11287909F}">
      <dgm:prSet/>
      <dgm:spPr/>
      <dgm:t>
        <a:bodyPr/>
        <a:lstStyle/>
        <a:p>
          <a:endParaRPr lang="tr-TR" dirty="0">
            <a:latin typeface="+mn-lt"/>
          </a:endParaRPr>
        </a:p>
      </dgm:t>
    </dgm:pt>
    <dgm:pt modelId="{8FBECAA4-E402-4E03-B77C-C036DEF2ECD9}" type="sibTrans" cxnId="{1D26DB68-FA3D-49CE-9863-47A11287909F}">
      <dgm:prSet/>
      <dgm:spPr/>
      <dgm:t>
        <a:bodyPr/>
        <a:lstStyle/>
        <a:p>
          <a:endParaRPr lang="tr-TR" dirty="0">
            <a:latin typeface="+mn-lt"/>
          </a:endParaRPr>
        </a:p>
      </dgm:t>
    </dgm:pt>
    <dgm:pt modelId="{0B083AC5-DDAF-4C09-B73D-96AA2F71B3F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MÜŞAVİRLİK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1" i="0" u="none" strike="noStrike" cap="none" normalizeH="0" baseline="0" dirty="0">
            <a:ln/>
            <a:effectLst/>
            <a:latin typeface="+mn-lt"/>
          </a:endParaRPr>
        </a:p>
      </dgm:t>
    </dgm:pt>
    <dgm:pt modelId="{A64C52B9-EF87-48C4-995E-DB24515AC2FB}" type="parTrans" cxnId="{8F2BFE16-FC65-4515-AAB7-18435403F2B6}">
      <dgm:prSet/>
      <dgm:spPr/>
      <dgm:t>
        <a:bodyPr/>
        <a:lstStyle/>
        <a:p>
          <a:endParaRPr lang="tr-TR" dirty="0">
            <a:latin typeface="+mn-lt"/>
          </a:endParaRPr>
        </a:p>
      </dgm:t>
    </dgm:pt>
    <dgm:pt modelId="{2793EAB0-1D21-4198-AA3D-DCEF28455345}" type="sibTrans" cxnId="{8F2BFE16-FC65-4515-AAB7-18435403F2B6}">
      <dgm:prSet/>
      <dgm:spPr/>
      <dgm:t>
        <a:bodyPr/>
        <a:lstStyle/>
        <a:p>
          <a:endParaRPr lang="tr-TR" dirty="0">
            <a:latin typeface="+mn-lt"/>
          </a:endParaRPr>
        </a:p>
      </dgm:t>
    </dgm:pt>
    <dgm:pt modelId="{6CD6611A-7665-4F76-81D5-3DE367AC5D0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BİLGİ TOPLAMA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VE YAYMA</a:t>
          </a:r>
        </a:p>
      </dgm:t>
    </dgm:pt>
    <dgm:pt modelId="{BD2F7C33-4C11-44A1-8055-0D1345D2FB32}" type="parTrans" cxnId="{DB681C1A-514F-471B-B713-D9D67738A26D}">
      <dgm:prSet/>
      <dgm:spPr/>
      <dgm:t>
        <a:bodyPr/>
        <a:lstStyle/>
        <a:p>
          <a:endParaRPr lang="tr-TR" dirty="0">
            <a:latin typeface="+mn-lt"/>
          </a:endParaRPr>
        </a:p>
      </dgm:t>
    </dgm:pt>
    <dgm:pt modelId="{FA75D675-5AA7-405B-A7D8-442755078E07}" type="sibTrans" cxnId="{DB681C1A-514F-471B-B713-D9D67738A26D}">
      <dgm:prSet/>
      <dgm:spPr/>
      <dgm:t>
        <a:bodyPr/>
        <a:lstStyle/>
        <a:p>
          <a:endParaRPr lang="tr-TR" dirty="0">
            <a:latin typeface="+mn-lt"/>
          </a:endParaRPr>
        </a:p>
      </dgm:t>
    </dgm:pt>
    <dgm:pt modelId="{19D5A055-A557-43B6-BCD9-FEDD5DE93719}">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İZLEME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effectLst/>
              <a:latin typeface="+mn-lt"/>
            </a:rPr>
            <a:t>DEĞERLENDİRME</a:t>
          </a:r>
        </a:p>
      </dgm:t>
    </dgm:pt>
    <dgm:pt modelId="{C3F81A2E-FFCC-4094-ABA7-224E0B8850BF}" type="parTrans" cxnId="{583EE013-7181-43B9-B066-E447283D3584}">
      <dgm:prSet/>
      <dgm:spPr/>
      <dgm:t>
        <a:bodyPr/>
        <a:lstStyle/>
        <a:p>
          <a:endParaRPr lang="tr-TR" dirty="0">
            <a:latin typeface="+mn-lt"/>
          </a:endParaRPr>
        </a:p>
      </dgm:t>
    </dgm:pt>
    <dgm:pt modelId="{3DB0CAB8-6D3A-4878-B1EB-C108D41404DF}" type="sibTrans" cxnId="{583EE013-7181-43B9-B066-E447283D3584}">
      <dgm:prSet/>
      <dgm:spPr/>
      <dgm:t>
        <a:bodyPr/>
        <a:lstStyle/>
        <a:p>
          <a:endParaRPr lang="tr-TR" dirty="0">
            <a:latin typeface="+mn-lt"/>
          </a:endParaRPr>
        </a:p>
      </dgm:t>
    </dgm:pt>
    <dgm:pt modelId="{BC0C2E59-FA5F-42A2-BAF2-E5FD8F1E10F1}" type="pres">
      <dgm:prSet presAssocID="{B6CA2DDA-6EA3-41A8-8042-9A88C2B162F4}" presName="cycle" presStyleCnt="0">
        <dgm:presLayoutVars>
          <dgm:chMax val="1"/>
          <dgm:dir/>
          <dgm:animLvl val="ctr"/>
          <dgm:resizeHandles val="exact"/>
        </dgm:presLayoutVars>
      </dgm:prSet>
      <dgm:spPr/>
    </dgm:pt>
    <dgm:pt modelId="{2BC4EC23-45F7-41BF-87C9-BD0BF0739570}" type="pres">
      <dgm:prSet presAssocID="{3B8974B4-83C5-4D69-843D-0C4A7E60B87A}" presName="centerShape" presStyleLbl="node0" presStyleIdx="0" presStyleCnt="1"/>
      <dgm:spPr/>
      <dgm:t>
        <a:bodyPr/>
        <a:lstStyle/>
        <a:p>
          <a:endParaRPr lang="tr-TR"/>
        </a:p>
      </dgm:t>
    </dgm:pt>
    <dgm:pt modelId="{D8AC1EBD-E8AC-4CD2-8AEB-9F34B8F69687}" type="pres">
      <dgm:prSet presAssocID="{1BCE0673-EB2C-4196-990F-7C372352D502}" presName="Name9" presStyleLbl="parChTrans1D2" presStyleIdx="0" presStyleCnt="6"/>
      <dgm:spPr/>
      <dgm:t>
        <a:bodyPr/>
        <a:lstStyle/>
        <a:p>
          <a:endParaRPr lang="tr-TR"/>
        </a:p>
      </dgm:t>
    </dgm:pt>
    <dgm:pt modelId="{E16B1230-8B21-4DF4-AFDD-C39BED7083F4}" type="pres">
      <dgm:prSet presAssocID="{1BCE0673-EB2C-4196-990F-7C372352D502}" presName="connTx" presStyleLbl="parChTrans1D2" presStyleIdx="0" presStyleCnt="6"/>
      <dgm:spPr/>
      <dgm:t>
        <a:bodyPr/>
        <a:lstStyle/>
        <a:p>
          <a:endParaRPr lang="tr-TR"/>
        </a:p>
      </dgm:t>
    </dgm:pt>
    <dgm:pt modelId="{48106C9A-D6E3-4FEC-AA26-297C59207095}" type="pres">
      <dgm:prSet presAssocID="{8D0491D1-E5D5-4811-994E-035D8E7BF6F2}" presName="node" presStyleLbl="node1" presStyleIdx="0" presStyleCnt="6" custScaleX="120275">
        <dgm:presLayoutVars>
          <dgm:bulletEnabled val="1"/>
        </dgm:presLayoutVars>
      </dgm:prSet>
      <dgm:spPr/>
      <dgm:t>
        <a:bodyPr/>
        <a:lstStyle/>
        <a:p>
          <a:endParaRPr lang="tr-TR"/>
        </a:p>
      </dgm:t>
    </dgm:pt>
    <dgm:pt modelId="{82545BDC-675B-4E01-8266-0A75F2B76507}" type="pres">
      <dgm:prSet presAssocID="{BF16A21A-AFB0-4AA7-B5F6-39E3786DB7AE}" presName="Name9" presStyleLbl="parChTrans1D2" presStyleIdx="1" presStyleCnt="6"/>
      <dgm:spPr/>
      <dgm:t>
        <a:bodyPr/>
        <a:lstStyle/>
        <a:p>
          <a:endParaRPr lang="tr-TR"/>
        </a:p>
      </dgm:t>
    </dgm:pt>
    <dgm:pt modelId="{2ABF4059-266B-4AC9-8DED-A3F0E0AEF0A8}" type="pres">
      <dgm:prSet presAssocID="{BF16A21A-AFB0-4AA7-B5F6-39E3786DB7AE}" presName="connTx" presStyleLbl="parChTrans1D2" presStyleIdx="1" presStyleCnt="6"/>
      <dgm:spPr/>
      <dgm:t>
        <a:bodyPr/>
        <a:lstStyle/>
        <a:p>
          <a:endParaRPr lang="tr-TR"/>
        </a:p>
      </dgm:t>
    </dgm:pt>
    <dgm:pt modelId="{EA0D160A-B295-475E-BAEB-753855E0CAF0}" type="pres">
      <dgm:prSet presAssocID="{15519D7F-7D5F-4354-AAC7-99C615D8303A}" presName="node" presStyleLbl="node1" presStyleIdx="1" presStyleCnt="6" custScaleX="131515">
        <dgm:presLayoutVars>
          <dgm:bulletEnabled val="1"/>
        </dgm:presLayoutVars>
      </dgm:prSet>
      <dgm:spPr/>
      <dgm:t>
        <a:bodyPr/>
        <a:lstStyle/>
        <a:p>
          <a:endParaRPr lang="tr-TR"/>
        </a:p>
      </dgm:t>
    </dgm:pt>
    <dgm:pt modelId="{C913195F-6194-41D9-B79E-8B7AEEC28668}" type="pres">
      <dgm:prSet presAssocID="{DEECDA34-D452-4B3A-BFA5-A8860E3D1351}" presName="Name9" presStyleLbl="parChTrans1D2" presStyleIdx="2" presStyleCnt="6"/>
      <dgm:spPr/>
      <dgm:t>
        <a:bodyPr/>
        <a:lstStyle/>
        <a:p>
          <a:endParaRPr lang="tr-TR"/>
        </a:p>
      </dgm:t>
    </dgm:pt>
    <dgm:pt modelId="{57E1F3C0-47AC-41F6-8C0D-F78D8808AD65}" type="pres">
      <dgm:prSet presAssocID="{DEECDA34-D452-4B3A-BFA5-A8860E3D1351}" presName="connTx" presStyleLbl="parChTrans1D2" presStyleIdx="2" presStyleCnt="6"/>
      <dgm:spPr/>
      <dgm:t>
        <a:bodyPr/>
        <a:lstStyle/>
        <a:p>
          <a:endParaRPr lang="tr-TR"/>
        </a:p>
      </dgm:t>
    </dgm:pt>
    <dgm:pt modelId="{49040515-C015-4CB8-B87A-0C5CC172811E}" type="pres">
      <dgm:prSet presAssocID="{11A2D186-B36B-412C-8846-366DAE56D902}" presName="node" presStyleLbl="node1" presStyleIdx="2" presStyleCnt="6" custScaleX="123913">
        <dgm:presLayoutVars>
          <dgm:bulletEnabled val="1"/>
        </dgm:presLayoutVars>
      </dgm:prSet>
      <dgm:spPr/>
      <dgm:t>
        <a:bodyPr/>
        <a:lstStyle/>
        <a:p>
          <a:endParaRPr lang="tr-TR"/>
        </a:p>
      </dgm:t>
    </dgm:pt>
    <dgm:pt modelId="{44D24B48-94F5-4C79-A74C-D7F75546B3D4}" type="pres">
      <dgm:prSet presAssocID="{A64C52B9-EF87-48C4-995E-DB24515AC2FB}" presName="Name9" presStyleLbl="parChTrans1D2" presStyleIdx="3" presStyleCnt="6"/>
      <dgm:spPr/>
      <dgm:t>
        <a:bodyPr/>
        <a:lstStyle/>
        <a:p>
          <a:endParaRPr lang="tr-TR"/>
        </a:p>
      </dgm:t>
    </dgm:pt>
    <dgm:pt modelId="{F958BA35-B94B-41ED-8BDE-774846171E1F}" type="pres">
      <dgm:prSet presAssocID="{A64C52B9-EF87-48C4-995E-DB24515AC2FB}" presName="connTx" presStyleLbl="parChTrans1D2" presStyleIdx="3" presStyleCnt="6"/>
      <dgm:spPr/>
      <dgm:t>
        <a:bodyPr/>
        <a:lstStyle/>
        <a:p>
          <a:endParaRPr lang="tr-TR"/>
        </a:p>
      </dgm:t>
    </dgm:pt>
    <dgm:pt modelId="{A1253742-3C60-4A77-936B-32E774616C8E}" type="pres">
      <dgm:prSet presAssocID="{0B083AC5-DDAF-4C09-B73D-96AA2F71B3F4}" presName="node" presStyleLbl="node1" presStyleIdx="3" presStyleCnt="6" custScaleX="123607">
        <dgm:presLayoutVars>
          <dgm:bulletEnabled val="1"/>
        </dgm:presLayoutVars>
      </dgm:prSet>
      <dgm:spPr/>
      <dgm:t>
        <a:bodyPr/>
        <a:lstStyle/>
        <a:p>
          <a:endParaRPr lang="tr-TR"/>
        </a:p>
      </dgm:t>
    </dgm:pt>
    <dgm:pt modelId="{ECDE9942-B391-40E0-BDF8-1D44F14F24E1}" type="pres">
      <dgm:prSet presAssocID="{BD2F7C33-4C11-44A1-8055-0D1345D2FB32}" presName="Name9" presStyleLbl="parChTrans1D2" presStyleIdx="4" presStyleCnt="6"/>
      <dgm:spPr/>
      <dgm:t>
        <a:bodyPr/>
        <a:lstStyle/>
        <a:p>
          <a:endParaRPr lang="tr-TR"/>
        </a:p>
      </dgm:t>
    </dgm:pt>
    <dgm:pt modelId="{5ED61403-4F47-4DF0-B772-8EF61AE6EC64}" type="pres">
      <dgm:prSet presAssocID="{BD2F7C33-4C11-44A1-8055-0D1345D2FB32}" presName="connTx" presStyleLbl="parChTrans1D2" presStyleIdx="4" presStyleCnt="6"/>
      <dgm:spPr/>
      <dgm:t>
        <a:bodyPr/>
        <a:lstStyle/>
        <a:p>
          <a:endParaRPr lang="tr-TR"/>
        </a:p>
      </dgm:t>
    </dgm:pt>
    <dgm:pt modelId="{5BB5935A-380E-4C94-B0E6-AC09332F8F4E}" type="pres">
      <dgm:prSet presAssocID="{6CD6611A-7665-4F76-81D5-3DE367AC5D04}" presName="node" presStyleLbl="node1" presStyleIdx="4" presStyleCnt="6" custScaleX="130409">
        <dgm:presLayoutVars>
          <dgm:bulletEnabled val="1"/>
        </dgm:presLayoutVars>
      </dgm:prSet>
      <dgm:spPr/>
      <dgm:t>
        <a:bodyPr/>
        <a:lstStyle/>
        <a:p>
          <a:endParaRPr lang="tr-TR"/>
        </a:p>
      </dgm:t>
    </dgm:pt>
    <dgm:pt modelId="{8E6F709B-E3C1-402F-B0A9-02E1FB95593E}" type="pres">
      <dgm:prSet presAssocID="{C3F81A2E-FFCC-4094-ABA7-224E0B8850BF}" presName="Name9" presStyleLbl="parChTrans1D2" presStyleIdx="5" presStyleCnt="6"/>
      <dgm:spPr/>
      <dgm:t>
        <a:bodyPr/>
        <a:lstStyle/>
        <a:p>
          <a:endParaRPr lang="tr-TR"/>
        </a:p>
      </dgm:t>
    </dgm:pt>
    <dgm:pt modelId="{DDE66173-9BEF-4BEC-8B99-9C97D4F06206}" type="pres">
      <dgm:prSet presAssocID="{C3F81A2E-FFCC-4094-ABA7-224E0B8850BF}" presName="connTx" presStyleLbl="parChTrans1D2" presStyleIdx="5" presStyleCnt="6"/>
      <dgm:spPr/>
      <dgm:t>
        <a:bodyPr/>
        <a:lstStyle/>
        <a:p>
          <a:endParaRPr lang="tr-TR"/>
        </a:p>
      </dgm:t>
    </dgm:pt>
    <dgm:pt modelId="{F257EADC-8564-49F2-AA89-DCBEA41E0035}" type="pres">
      <dgm:prSet presAssocID="{19D5A055-A557-43B6-BCD9-FEDD5DE93719}" presName="node" presStyleLbl="node1" presStyleIdx="5" presStyleCnt="6" custScaleX="126303" custScaleY="97654">
        <dgm:presLayoutVars>
          <dgm:bulletEnabled val="1"/>
        </dgm:presLayoutVars>
      </dgm:prSet>
      <dgm:spPr/>
      <dgm:t>
        <a:bodyPr/>
        <a:lstStyle/>
        <a:p>
          <a:endParaRPr lang="tr-TR"/>
        </a:p>
      </dgm:t>
    </dgm:pt>
  </dgm:ptLst>
  <dgm:cxnLst>
    <dgm:cxn modelId="{6595B072-62A2-48C3-96FF-C74B2B62E922}" type="presOf" srcId="{BF16A21A-AFB0-4AA7-B5F6-39E3786DB7AE}" destId="{82545BDC-675B-4E01-8266-0A75F2B76507}" srcOrd="0" destOrd="0" presId="urn:microsoft.com/office/officeart/2005/8/layout/radial1"/>
    <dgm:cxn modelId="{1B90F94F-BB88-479D-83C3-2DECE29C6961}" type="presOf" srcId="{6CD6611A-7665-4F76-81D5-3DE367AC5D04}" destId="{5BB5935A-380E-4C94-B0E6-AC09332F8F4E}" srcOrd="0" destOrd="0" presId="urn:microsoft.com/office/officeart/2005/8/layout/radial1"/>
    <dgm:cxn modelId="{01F54098-2E40-481A-8C56-5D02DAB877D5}" type="presOf" srcId="{11A2D186-B36B-412C-8846-366DAE56D902}" destId="{49040515-C015-4CB8-B87A-0C5CC172811E}" srcOrd="0" destOrd="0" presId="urn:microsoft.com/office/officeart/2005/8/layout/radial1"/>
    <dgm:cxn modelId="{4601D3DC-3E24-49BC-9569-C2F3CC1A0CE7}" type="presOf" srcId="{BF16A21A-AFB0-4AA7-B5F6-39E3786DB7AE}" destId="{2ABF4059-266B-4AC9-8DED-A3F0E0AEF0A8}" srcOrd="1" destOrd="0" presId="urn:microsoft.com/office/officeart/2005/8/layout/radial1"/>
    <dgm:cxn modelId="{39161664-0622-4B42-BD9F-57CF06374972}" type="presOf" srcId="{A64C52B9-EF87-48C4-995E-DB24515AC2FB}" destId="{44D24B48-94F5-4C79-A74C-D7F75546B3D4}" srcOrd="0" destOrd="0" presId="urn:microsoft.com/office/officeart/2005/8/layout/radial1"/>
    <dgm:cxn modelId="{97828AC9-6B4B-4413-89CB-39E69E131F8D}" type="presOf" srcId="{1BCE0673-EB2C-4196-990F-7C372352D502}" destId="{D8AC1EBD-E8AC-4CD2-8AEB-9F34B8F69687}" srcOrd="0" destOrd="0" presId="urn:microsoft.com/office/officeart/2005/8/layout/radial1"/>
    <dgm:cxn modelId="{22A2FE83-3058-4943-8120-6695FE667442}" type="presOf" srcId="{DEECDA34-D452-4B3A-BFA5-A8860E3D1351}" destId="{57E1F3C0-47AC-41F6-8C0D-F78D8808AD65}" srcOrd="1" destOrd="0" presId="urn:microsoft.com/office/officeart/2005/8/layout/radial1"/>
    <dgm:cxn modelId="{E114BBF5-6317-417B-9B6D-EFA6F5664376}" type="presOf" srcId="{19D5A055-A557-43B6-BCD9-FEDD5DE93719}" destId="{F257EADC-8564-49F2-AA89-DCBEA41E0035}" srcOrd="0" destOrd="0" presId="urn:microsoft.com/office/officeart/2005/8/layout/radial1"/>
    <dgm:cxn modelId="{6CE5DBC8-1AC8-4FE2-B774-34BF4312BC13}" type="presOf" srcId="{BD2F7C33-4C11-44A1-8055-0D1345D2FB32}" destId="{5ED61403-4F47-4DF0-B772-8EF61AE6EC64}" srcOrd="1" destOrd="0" presId="urn:microsoft.com/office/officeart/2005/8/layout/radial1"/>
    <dgm:cxn modelId="{1D26DB68-FA3D-49CE-9863-47A11287909F}" srcId="{3B8974B4-83C5-4D69-843D-0C4A7E60B87A}" destId="{11A2D186-B36B-412C-8846-366DAE56D902}" srcOrd="2" destOrd="0" parTransId="{DEECDA34-D452-4B3A-BFA5-A8860E3D1351}" sibTransId="{8FBECAA4-E402-4E03-B77C-C036DEF2ECD9}"/>
    <dgm:cxn modelId="{55026C68-C0B2-4EAC-A14C-D2444C31659C}" type="presOf" srcId="{15519D7F-7D5F-4354-AAC7-99C615D8303A}" destId="{EA0D160A-B295-475E-BAEB-753855E0CAF0}" srcOrd="0" destOrd="0" presId="urn:microsoft.com/office/officeart/2005/8/layout/radial1"/>
    <dgm:cxn modelId="{3D114784-15DA-4C09-9679-3E586B3E8E6E}" type="presOf" srcId="{C3F81A2E-FFCC-4094-ABA7-224E0B8850BF}" destId="{DDE66173-9BEF-4BEC-8B99-9C97D4F06206}" srcOrd="1" destOrd="0" presId="urn:microsoft.com/office/officeart/2005/8/layout/radial1"/>
    <dgm:cxn modelId="{F578C923-8226-4F35-9BCD-17BB4EF2D58E}" srcId="{B6CA2DDA-6EA3-41A8-8042-9A88C2B162F4}" destId="{3B8974B4-83C5-4D69-843D-0C4A7E60B87A}" srcOrd="0" destOrd="0" parTransId="{E9379D7B-85DA-4183-BE00-58F92C5AB623}" sibTransId="{B6B91C74-07FF-4069-BE2C-6AD940A172FA}"/>
    <dgm:cxn modelId="{583EE013-7181-43B9-B066-E447283D3584}" srcId="{3B8974B4-83C5-4D69-843D-0C4A7E60B87A}" destId="{19D5A055-A557-43B6-BCD9-FEDD5DE93719}" srcOrd="5" destOrd="0" parTransId="{C3F81A2E-FFCC-4094-ABA7-224E0B8850BF}" sibTransId="{3DB0CAB8-6D3A-4878-B1EB-C108D41404DF}"/>
    <dgm:cxn modelId="{DE52D2AE-79CD-4429-9170-F75AF7CF37D6}" type="presOf" srcId="{0B083AC5-DDAF-4C09-B73D-96AA2F71B3F4}" destId="{A1253742-3C60-4A77-936B-32E774616C8E}" srcOrd="0" destOrd="0" presId="urn:microsoft.com/office/officeart/2005/8/layout/radial1"/>
    <dgm:cxn modelId="{CA50EC0A-27E5-4AE4-9A58-FDB884F8330D}" type="presOf" srcId="{B6CA2DDA-6EA3-41A8-8042-9A88C2B162F4}" destId="{BC0C2E59-FA5F-42A2-BAF2-E5FD8F1E10F1}" srcOrd="0" destOrd="0" presId="urn:microsoft.com/office/officeart/2005/8/layout/radial1"/>
    <dgm:cxn modelId="{DB681C1A-514F-471B-B713-D9D67738A26D}" srcId="{3B8974B4-83C5-4D69-843D-0C4A7E60B87A}" destId="{6CD6611A-7665-4F76-81D5-3DE367AC5D04}" srcOrd="4" destOrd="0" parTransId="{BD2F7C33-4C11-44A1-8055-0D1345D2FB32}" sibTransId="{FA75D675-5AA7-405B-A7D8-442755078E07}"/>
    <dgm:cxn modelId="{1F4F26D3-60AB-47FF-8AF7-19425452546C}" type="presOf" srcId="{3B8974B4-83C5-4D69-843D-0C4A7E60B87A}" destId="{2BC4EC23-45F7-41BF-87C9-BD0BF0739570}" srcOrd="0" destOrd="0" presId="urn:microsoft.com/office/officeart/2005/8/layout/radial1"/>
    <dgm:cxn modelId="{C3D5D7E0-50D8-4D4F-A9F4-EE74C7B5823E}" type="presOf" srcId="{DEECDA34-D452-4B3A-BFA5-A8860E3D1351}" destId="{C913195F-6194-41D9-B79E-8B7AEEC28668}" srcOrd="0" destOrd="0" presId="urn:microsoft.com/office/officeart/2005/8/layout/radial1"/>
    <dgm:cxn modelId="{09A8C27D-82A6-4AAC-AE48-7B2430996654}" srcId="{3B8974B4-83C5-4D69-843D-0C4A7E60B87A}" destId="{15519D7F-7D5F-4354-AAC7-99C615D8303A}" srcOrd="1" destOrd="0" parTransId="{BF16A21A-AFB0-4AA7-B5F6-39E3786DB7AE}" sibTransId="{BE2F22F8-0A83-4AFF-B68A-36C6FAE12008}"/>
    <dgm:cxn modelId="{3300712D-0734-458E-9DD1-B26D4762298E}" type="presOf" srcId="{A64C52B9-EF87-48C4-995E-DB24515AC2FB}" destId="{F958BA35-B94B-41ED-8BDE-774846171E1F}" srcOrd="1" destOrd="0" presId="urn:microsoft.com/office/officeart/2005/8/layout/radial1"/>
    <dgm:cxn modelId="{99752E44-6455-47DE-B551-89AFDE8E0097}" type="presOf" srcId="{BD2F7C33-4C11-44A1-8055-0D1345D2FB32}" destId="{ECDE9942-B391-40E0-BDF8-1D44F14F24E1}" srcOrd="0" destOrd="0" presId="urn:microsoft.com/office/officeart/2005/8/layout/radial1"/>
    <dgm:cxn modelId="{8F2BFE16-FC65-4515-AAB7-18435403F2B6}" srcId="{3B8974B4-83C5-4D69-843D-0C4A7E60B87A}" destId="{0B083AC5-DDAF-4C09-B73D-96AA2F71B3F4}" srcOrd="3" destOrd="0" parTransId="{A64C52B9-EF87-48C4-995E-DB24515AC2FB}" sibTransId="{2793EAB0-1D21-4198-AA3D-DCEF28455345}"/>
    <dgm:cxn modelId="{70F509F9-056F-4F42-B229-94A5622B07C9}" type="presOf" srcId="{C3F81A2E-FFCC-4094-ABA7-224E0B8850BF}" destId="{8E6F709B-E3C1-402F-B0A9-02E1FB95593E}" srcOrd="0" destOrd="0" presId="urn:microsoft.com/office/officeart/2005/8/layout/radial1"/>
    <dgm:cxn modelId="{9305D1D4-F266-4962-A65A-5C8BF9D81158}" type="presOf" srcId="{8D0491D1-E5D5-4811-994E-035D8E7BF6F2}" destId="{48106C9A-D6E3-4FEC-AA26-297C59207095}" srcOrd="0" destOrd="0" presId="urn:microsoft.com/office/officeart/2005/8/layout/radial1"/>
    <dgm:cxn modelId="{4EB9A5F5-26EE-4D66-9D20-336D867F1538}" srcId="{3B8974B4-83C5-4D69-843D-0C4A7E60B87A}" destId="{8D0491D1-E5D5-4811-994E-035D8E7BF6F2}" srcOrd="0" destOrd="0" parTransId="{1BCE0673-EB2C-4196-990F-7C372352D502}" sibTransId="{524EB261-BA35-417E-B57B-D9D703E30AEB}"/>
    <dgm:cxn modelId="{53F6EB68-343A-45BA-A209-20D567709540}" type="presOf" srcId="{1BCE0673-EB2C-4196-990F-7C372352D502}" destId="{E16B1230-8B21-4DF4-AFDD-C39BED7083F4}" srcOrd="1" destOrd="0" presId="urn:microsoft.com/office/officeart/2005/8/layout/radial1"/>
    <dgm:cxn modelId="{E5F98E9A-E6AE-44CF-A3E9-CFF43E6DD631}" type="presParOf" srcId="{BC0C2E59-FA5F-42A2-BAF2-E5FD8F1E10F1}" destId="{2BC4EC23-45F7-41BF-87C9-BD0BF0739570}" srcOrd="0" destOrd="0" presId="urn:microsoft.com/office/officeart/2005/8/layout/radial1"/>
    <dgm:cxn modelId="{04D8CA91-00F6-46C1-B0D9-625794E33AAF}" type="presParOf" srcId="{BC0C2E59-FA5F-42A2-BAF2-E5FD8F1E10F1}" destId="{D8AC1EBD-E8AC-4CD2-8AEB-9F34B8F69687}" srcOrd="1" destOrd="0" presId="urn:microsoft.com/office/officeart/2005/8/layout/radial1"/>
    <dgm:cxn modelId="{24A084BD-99EB-4781-80A4-EEF82B80BF03}" type="presParOf" srcId="{D8AC1EBD-E8AC-4CD2-8AEB-9F34B8F69687}" destId="{E16B1230-8B21-4DF4-AFDD-C39BED7083F4}" srcOrd="0" destOrd="0" presId="urn:microsoft.com/office/officeart/2005/8/layout/radial1"/>
    <dgm:cxn modelId="{7674E8B7-04AC-4744-B29A-7FAD9CCECA01}" type="presParOf" srcId="{BC0C2E59-FA5F-42A2-BAF2-E5FD8F1E10F1}" destId="{48106C9A-D6E3-4FEC-AA26-297C59207095}" srcOrd="2" destOrd="0" presId="urn:microsoft.com/office/officeart/2005/8/layout/radial1"/>
    <dgm:cxn modelId="{C63CBEAD-CE65-46AD-B6B0-22DEF4E4ABDC}" type="presParOf" srcId="{BC0C2E59-FA5F-42A2-BAF2-E5FD8F1E10F1}" destId="{82545BDC-675B-4E01-8266-0A75F2B76507}" srcOrd="3" destOrd="0" presId="urn:microsoft.com/office/officeart/2005/8/layout/radial1"/>
    <dgm:cxn modelId="{B487BB52-7E36-422F-9441-252A1E179410}" type="presParOf" srcId="{82545BDC-675B-4E01-8266-0A75F2B76507}" destId="{2ABF4059-266B-4AC9-8DED-A3F0E0AEF0A8}" srcOrd="0" destOrd="0" presId="urn:microsoft.com/office/officeart/2005/8/layout/radial1"/>
    <dgm:cxn modelId="{F17367CD-D7A9-4759-9149-CD1784E15B7A}" type="presParOf" srcId="{BC0C2E59-FA5F-42A2-BAF2-E5FD8F1E10F1}" destId="{EA0D160A-B295-475E-BAEB-753855E0CAF0}" srcOrd="4" destOrd="0" presId="urn:microsoft.com/office/officeart/2005/8/layout/radial1"/>
    <dgm:cxn modelId="{CB43B14C-194E-42C5-8F27-B7AF0FEDF9BF}" type="presParOf" srcId="{BC0C2E59-FA5F-42A2-BAF2-E5FD8F1E10F1}" destId="{C913195F-6194-41D9-B79E-8B7AEEC28668}" srcOrd="5" destOrd="0" presId="urn:microsoft.com/office/officeart/2005/8/layout/radial1"/>
    <dgm:cxn modelId="{2003343E-3771-4962-AF0C-90958D50C13B}" type="presParOf" srcId="{C913195F-6194-41D9-B79E-8B7AEEC28668}" destId="{57E1F3C0-47AC-41F6-8C0D-F78D8808AD65}" srcOrd="0" destOrd="0" presId="urn:microsoft.com/office/officeart/2005/8/layout/radial1"/>
    <dgm:cxn modelId="{D239C1D5-D296-484F-AFC6-89BC0B9D9DD3}" type="presParOf" srcId="{BC0C2E59-FA5F-42A2-BAF2-E5FD8F1E10F1}" destId="{49040515-C015-4CB8-B87A-0C5CC172811E}" srcOrd="6" destOrd="0" presId="urn:microsoft.com/office/officeart/2005/8/layout/radial1"/>
    <dgm:cxn modelId="{BEB5E289-10B6-4F84-A804-284CEFA7EF64}" type="presParOf" srcId="{BC0C2E59-FA5F-42A2-BAF2-E5FD8F1E10F1}" destId="{44D24B48-94F5-4C79-A74C-D7F75546B3D4}" srcOrd="7" destOrd="0" presId="urn:microsoft.com/office/officeart/2005/8/layout/radial1"/>
    <dgm:cxn modelId="{84AF25DE-D2CD-49C1-8E5C-AA8ADA2B08BC}" type="presParOf" srcId="{44D24B48-94F5-4C79-A74C-D7F75546B3D4}" destId="{F958BA35-B94B-41ED-8BDE-774846171E1F}" srcOrd="0" destOrd="0" presId="urn:microsoft.com/office/officeart/2005/8/layout/radial1"/>
    <dgm:cxn modelId="{F5750EB3-866A-4290-8E43-DB28AB2053E3}" type="presParOf" srcId="{BC0C2E59-FA5F-42A2-BAF2-E5FD8F1E10F1}" destId="{A1253742-3C60-4A77-936B-32E774616C8E}" srcOrd="8" destOrd="0" presId="urn:microsoft.com/office/officeart/2005/8/layout/radial1"/>
    <dgm:cxn modelId="{22C38E86-430A-42DF-9B23-5BBA99629283}" type="presParOf" srcId="{BC0C2E59-FA5F-42A2-BAF2-E5FD8F1E10F1}" destId="{ECDE9942-B391-40E0-BDF8-1D44F14F24E1}" srcOrd="9" destOrd="0" presId="urn:microsoft.com/office/officeart/2005/8/layout/radial1"/>
    <dgm:cxn modelId="{216C8313-8328-4DDA-B4C9-F1292DD6E8C2}" type="presParOf" srcId="{ECDE9942-B391-40E0-BDF8-1D44F14F24E1}" destId="{5ED61403-4F47-4DF0-B772-8EF61AE6EC64}" srcOrd="0" destOrd="0" presId="urn:microsoft.com/office/officeart/2005/8/layout/radial1"/>
    <dgm:cxn modelId="{4BB15CF4-6E5C-4AD1-9D5A-71651A64E1CA}" type="presParOf" srcId="{BC0C2E59-FA5F-42A2-BAF2-E5FD8F1E10F1}" destId="{5BB5935A-380E-4C94-B0E6-AC09332F8F4E}" srcOrd="10" destOrd="0" presId="urn:microsoft.com/office/officeart/2005/8/layout/radial1"/>
    <dgm:cxn modelId="{452EFB92-A944-4140-8E59-4B43734105AA}" type="presParOf" srcId="{BC0C2E59-FA5F-42A2-BAF2-E5FD8F1E10F1}" destId="{8E6F709B-E3C1-402F-B0A9-02E1FB95593E}" srcOrd="11" destOrd="0" presId="urn:microsoft.com/office/officeart/2005/8/layout/radial1"/>
    <dgm:cxn modelId="{EF9E0D0A-A01B-417E-AD17-12DB695B6717}" type="presParOf" srcId="{8E6F709B-E3C1-402F-B0A9-02E1FB95593E}" destId="{DDE66173-9BEF-4BEC-8B99-9C97D4F06206}" srcOrd="0" destOrd="0" presId="urn:microsoft.com/office/officeart/2005/8/layout/radial1"/>
    <dgm:cxn modelId="{D1FBBEAE-5C81-4229-B876-0D8463846E5D}" type="presParOf" srcId="{BC0C2E59-FA5F-42A2-BAF2-E5FD8F1E10F1}" destId="{F257EADC-8564-49F2-AA89-DCBEA41E003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6B826-D563-40BA-A75E-E47332E621DA}" type="datetimeFigureOut">
              <a:rPr lang="tr-TR" smtClean="0"/>
              <a:t>20.11.2018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01E25-06C6-4912-A465-05124B422456}" type="slidenum">
              <a:rPr lang="tr-TR" smtClean="0"/>
              <a:t>‹#›</a:t>
            </a:fld>
            <a:endParaRPr lang="tr-TR"/>
          </a:p>
        </p:txBody>
      </p:sp>
    </p:spTree>
    <p:extLst>
      <p:ext uri="{BB962C8B-B14F-4D97-AF65-F5344CB8AC3E}">
        <p14:creationId xmlns:p14="http://schemas.microsoft.com/office/powerpoint/2010/main" val="69227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C0504D"/>
              </a:buClr>
            </a:pPr>
            <a:fld id="{308CBD33-A98F-4716-B423-1BD2C3A7A42B}" type="slidenum">
              <a:rPr lang="tr-TR">
                <a:solidFill>
                  <a:prstClr val="black"/>
                </a:solidFill>
              </a:rPr>
              <a:pPr eaLnBrk="1" hangingPunct="1">
                <a:buClr>
                  <a:srgbClr val="C0504D"/>
                </a:buClr>
              </a:pPr>
              <a:t>4</a:t>
            </a:fld>
            <a:endParaRPr lang="tr-TR">
              <a:solidFill>
                <a:prstClr val="black"/>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16298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E01E25-06C6-4912-A465-05124B422456}" type="slidenum">
              <a:rPr lang="tr-TR" smtClean="0"/>
              <a:t>18</a:t>
            </a:fld>
            <a:endParaRPr lang="tr-TR"/>
          </a:p>
        </p:txBody>
      </p:sp>
    </p:spTree>
    <p:extLst>
      <p:ext uri="{BB962C8B-B14F-4D97-AF65-F5344CB8AC3E}">
        <p14:creationId xmlns:p14="http://schemas.microsoft.com/office/powerpoint/2010/main" val="197938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384CC8-9BCD-4A21-B8F4-9053717F222B}" type="slidenum">
              <a:rPr lang="tr-TR">
                <a:solidFill>
                  <a:prstClr val="black"/>
                </a:solidFill>
              </a:rPr>
              <a:pPr eaLnBrk="1" hangingPunct="1"/>
              <a:t>37</a:t>
            </a:fld>
            <a:endParaRPr lang="tr-TR">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147965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7B69C0-B77F-4500-B261-AE66AE162420}" type="slidenum">
              <a:rPr lang="tr-TR">
                <a:solidFill>
                  <a:prstClr val="black"/>
                </a:solidFill>
              </a:rPr>
              <a:pPr eaLnBrk="1" hangingPunct="1"/>
              <a:t>38</a:t>
            </a:fld>
            <a:endParaRPr lang="tr-TR">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295368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5FCC27-7B57-4FFB-94FE-6F269F8F4D8E}" type="slidenum">
              <a:rPr lang="tr-TR">
                <a:solidFill>
                  <a:prstClr val="black"/>
                </a:solidFill>
              </a:rPr>
              <a:pPr eaLnBrk="1" hangingPunct="1"/>
              <a:t>39</a:t>
            </a:fld>
            <a:endParaRPr lang="tr-TR">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280349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B325C7-280D-4C1E-B92F-8128815379E3}" type="slidenum">
              <a:rPr lang="tr-TR">
                <a:solidFill>
                  <a:prstClr val="black"/>
                </a:solidFill>
              </a:rPr>
              <a:pPr eaLnBrk="1" hangingPunct="1"/>
              <a:t>40</a:t>
            </a:fld>
            <a:endParaRPr lang="tr-TR">
              <a:solidFill>
                <a:prstClr val="black"/>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397370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885D7-8C51-4A14-989A-F06BA80E2CC4}" type="slidenum">
              <a:rPr lang="tr-TR">
                <a:solidFill>
                  <a:prstClr val="black"/>
                </a:solidFill>
              </a:rPr>
              <a:pPr eaLnBrk="1" hangingPunct="1"/>
              <a:t>41</a:t>
            </a:fld>
            <a:endParaRPr lang="tr-TR">
              <a:solidFill>
                <a:prstClr val="black"/>
              </a:solidFill>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394917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AFB4E-FAF5-4B87-8A43-5162C08C5628}" type="slidenum">
              <a:rPr lang="tr-TR">
                <a:solidFill>
                  <a:prstClr val="black"/>
                </a:solidFill>
              </a:rPr>
              <a:pPr eaLnBrk="1" hangingPunct="1"/>
              <a:t>42</a:t>
            </a:fld>
            <a:endParaRPr lang="tr-TR">
              <a:solidFill>
                <a:prstClr val="black"/>
              </a:solidFill>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308430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572133-C23F-44B6-B786-FE3B4BFB8457}" type="slidenum">
              <a:rPr lang="tr-TR">
                <a:solidFill>
                  <a:prstClr val="black"/>
                </a:solidFill>
              </a:rPr>
              <a:pPr eaLnBrk="1" hangingPunct="1"/>
              <a:t>43</a:t>
            </a:fld>
            <a:endParaRPr lang="tr-TR">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Tree>
    <p:extLst>
      <p:ext uri="{BB962C8B-B14F-4D97-AF65-F5344CB8AC3E}">
        <p14:creationId xmlns:p14="http://schemas.microsoft.com/office/powerpoint/2010/main" val="160945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02E7A7D-18A0-47B4-A160-32414CF4BF6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102E7A7D-18A0-47B4-A160-32414CF4BF64}"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p>
            <a:pPr>
              <a:defRPr/>
            </a:pPr>
            <a:endParaRPr lang="tr-TR"/>
          </a:p>
        </p:txBody>
      </p:sp>
      <p:sp>
        <p:nvSpPr>
          <p:cNvPr id="5" name="Altbilgi Yer Tutucusu 4"/>
          <p:cNvSpPr>
            <a:spLocks noGrp="1"/>
          </p:cNvSpPr>
          <p:nvPr>
            <p:ph type="ftr" sz="quarter" idx="11"/>
          </p:nvPr>
        </p:nvSpPr>
        <p:spPr>
          <a:xfrm>
            <a:off x="457200" y="6556248"/>
            <a:ext cx="3657600" cy="228600"/>
          </a:xfrm>
        </p:spPr>
        <p:txBody>
          <a:bodyPr/>
          <a:lstStyle/>
          <a:p>
            <a:pPr>
              <a:defRPr/>
            </a:pPr>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C813CAE2-C438-473F-962E-7F86E48DC33B}" type="slidenum">
              <a:rPr lang="tr-TR" smtClean="0"/>
              <a:pPr>
                <a:defRPr/>
              </a:pPr>
              <a:t>‹#›</a:t>
            </a:fld>
            <a:endParaRPr lang="tr-T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1A0F1586-1172-4987-B287-E4107FE4BB97}" type="slidenum">
              <a:rPr lang="tr-TR" smtClean="0"/>
              <a:pPr>
                <a:defRPr/>
              </a:pPr>
              <a:t>‹#›</a:t>
            </a:fld>
            <a:endParaRPr lang="tr-T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tr-TR"/>
          </a:p>
        </p:txBody>
      </p:sp>
      <p:sp>
        <p:nvSpPr>
          <p:cNvPr id="6" name="Slayt Numarası Yer Tutucusu 5"/>
          <p:cNvSpPr>
            <a:spLocks noGrp="1"/>
          </p:cNvSpPr>
          <p:nvPr>
            <p:ph type="sldNum" sz="quarter" idx="12"/>
          </p:nvPr>
        </p:nvSpPr>
        <p:spPr>
          <a:xfrm>
            <a:off x="6733952" y="6555112"/>
            <a:ext cx="588336" cy="228600"/>
          </a:xfrm>
        </p:spPr>
        <p:txBody>
          <a:bodyPr/>
          <a:lstStyle/>
          <a:p>
            <a:pPr>
              <a:defRPr/>
            </a:pPr>
            <a:fld id="{102E7A7D-18A0-47B4-A160-32414CF4BF6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8BB9E2F-2957-456B-8BBE-2DE5B5E3BF70}" type="slidenum">
              <a:rPr lang="tr-TR" smtClean="0"/>
              <a:pPr>
                <a:defRPr/>
              </a:pPr>
              <a:t>‹#›</a:t>
            </a:fld>
            <a:endParaRPr lang="tr-T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587F1504-F933-44B5-8865-4438389FB0EE}" type="slidenum">
              <a:rPr lang="tr-TR" smtClean="0"/>
              <a:pPr>
                <a:defRPr/>
              </a:pPr>
              <a:t>‹#›</a:t>
            </a:fld>
            <a:endParaRPr lang="tr-T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C325EFEB-CB5B-4BA3-AD5A-614FC81DC64D}" type="slidenum">
              <a:rPr lang="tr-TR" smtClean="0"/>
              <a:pPr>
                <a:defRPr/>
              </a:pPr>
              <a:t>‹#›</a:t>
            </a:fld>
            <a:endParaRPr lang="tr-T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pPr>
              <a:defRPr/>
            </a:pPr>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pPr>
              <a:defRPr/>
            </a:pPr>
            <a:endParaRPr lang="tr-TR"/>
          </a:p>
        </p:txBody>
      </p:sp>
      <p:sp>
        <p:nvSpPr>
          <p:cNvPr id="4" name="Slayt Numarası Yer Tutucusu 3"/>
          <p:cNvSpPr>
            <a:spLocks noGrp="1"/>
          </p:cNvSpPr>
          <p:nvPr>
            <p:ph type="sldNum" sz="quarter" idx="12"/>
          </p:nvPr>
        </p:nvSpPr>
        <p:spPr/>
        <p:txBody>
          <a:bodyPr/>
          <a:lstStyle/>
          <a:p>
            <a:pPr>
              <a:defRPr/>
            </a:pPr>
            <a:fld id="{922E06D1-FB2A-47EF-AB65-E203AB2C8A2F}" type="slidenum">
              <a:rPr lang="tr-TR" smtClean="0"/>
              <a:pPr>
                <a:defRPr/>
              </a:pPr>
              <a:t>‹#›</a:t>
            </a:fld>
            <a:endParaRPr lang="tr-T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102E7A7D-18A0-47B4-A160-32414CF4BF64}"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102E7A7D-18A0-47B4-A160-32414CF4BF64}" type="slidenum">
              <a:rPr lang="tr-TR" smtClean="0"/>
              <a:pPr>
                <a:defRPr/>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tr-TR"/>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102E7A7D-18A0-47B4-A160-32414CF4BF64}"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slow">
    <p:wipe dir="d"/>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amp;esrc=s&amp;source=images&amp;cd=&amp;cad=rja&amp;uact=8&amp;ved=0CAcQjRw&amp;url=http://www.parentsdergisi.com/?cat=42&amp;ei=SowKVaaGEsHiaLXVgMAE&amp;bvm=bv.88528373,d.d24&amp;psig=AFQjCNGRBWnEPS-RzdX-InaYc8TEvevjwA&amp;ust=1426840988325827"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oogle.com.tr/url?sa=i&amp;rct=j&amp;q=&amp;esrc=s&amp;source=images&amp;cd=&amp;cad=rja&amp;uact=8&amp;ved=&amp;url=http://www.egitimtercihi.com/rehberlik/2042-444-rehberlik-calsmalarna-yeni-bir-boyut-getirdi.html&amp;ei=c44KVa7WI8WBU-e6gPAK&amp;bvm=bv.88528373,d.d24&amp;psig=AFQjCNEbbCO7Okl34L93hGex_3McW5wZPA&amp;ust=142684158788779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url=http://mebk12.meb.gov.tr/meb_iys_dosyalar/52/09/191945/icerikler/rehber-ogretmen_246118.html&amp;rct=j&amp;frm=1&amp;q=&amp;esrc=s&amp;sa=U&amp;ei=v2lqVIbIGOTMygPHooIg&amp;ved=0CB4Q9QEwBQ&amp;usg=AFQjCNHK_HOTKLFl7IrkOH5D1BLhlDdpcQ"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source=images&amp;cd=&amp;cad=rja&amp;uact=8&amp;ved=0CAcQjRw&amp;url=http://www.kadinvekadin.net/hayata_mutluluk_katmanin_yollari.html&amp;ei=q48KVdzqHcbbat2egtAE&amp;bvm=bv.88528373,d.d24&amp;psig=AFQjCNGbiggg40miOwmQgP93jvchFfPRow&amp;ust=142684186337698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tr/url?sa=i&amp;rct=j&amp;q=&amp;esrc=s&amp;source=images&amp;cd=&amp;cad=rja&amp;uact=8&amp;ved=0CAcQjRw&amp;url=http://blog.milliyet.com.tr/kisilik-ozelliklerine-gore--meslek-secimi-nasil-olmalidir--/Blog/?BlogNo=410797&amp;ei=m5EKVZ2PNI7caJrYgPAE&amp;bvm=bv.88528373,d.d2s&amp;psig=AFQjCNH03fwlpM22djczBtGNYqWPM5JBMA&amp;ust=142684238960793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tr/url?sa=i&amp;rct=j&amp;q=&amp;esrc=s&amp;source=images&amp;cd=&amp;cad=rja&amp;uact=8&amp;ved=0CAcQjRw&amp;url=http://mebk12.meb.gov.tr/meb_iys_dosyalar/13/05/971917/icerikler/verimli-ders-calisma-teknikleri_929641.html&amp;ei=GJQKVbeJEZDOaPC2gfAE&amp;bvm=bv.88528373,d.d2s&amp;psig=AFQjCNH-A0nl6Bwgfu1QRyRQcHBnYoF3VQ&amp;ust=142684301416609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tr/url?sa=i&amp;rct=j&amp;q=&amp;esrc=s&amp;source=images&amp;cd=&amp;cad=rja&amp;uact=8&amp;ved=0CAcQjRw&amp;url=http://mebk12.meb.gov.tr/meb_iys_dosyalar/34/40/749857/icerikler/rehberlik-servisi-tanitimi_593180.html&amp;ei=75YKVbJPxudo8qWC0AQ&amp;bvm=bv.88528373,d.d2s&amp;psig=AFQjCNGyWYLnbX0oQkV4NYMnWp5d08zuzg&amp;ust=142684347826985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www.google.com.tr/url?sa=i&amp;rct=j&amp;q=&amp;esrc=s&amp;source=images&amp;cd=&amp;cad=rja&amp;uact=8&amp;ved=0CAcQjRw&amp;url=http://tr.123rf.com/stok-foto%C4%9Fraf/tutma.html&amp;ei=d5wKVcjHG4_ZarDhgagE&amp;bvm=bv.88528373,d.d2s&amp;psig=AFQjCNE7QSDIG2aOUkR7RQO_ur3Oqc9GlQ&amp;ust=142684517078155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tr/url?url=http://pdrgunlugu.net/istismara-ugramis-cocuga-egitim-ortaminda-yaklasim-ve-rehber-ogretmenin-rolu/&amp;rct=j&amp;frm=1&amp;q=&amp;esrc=s&amp;sa=U&amp;ei=v2lqVIbIGOTMygPHooIg&amp;ved=0CCIQ9QEwBw&amp;usg=AFQjCNE5kw-RlyV06ioC-uJSU7M3SA4iu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2388880"/>
          </a:xfrm>
        </p:spPr>
        <p:txBody>
          <a:bodyPr>
            <a:normAutofit fontScale="90000"/>
          </a:bodyPr>
          <a:lstStyle/>
          <a:p>
            <a:pPr algn="ctr"/>
            <a:r>
              <a:rPr lang="tr-TR" sz="2800" dirty="0">
                <a:solidFill>
                  <a:schemeClr val="tx1"/>
                </a:solidFill>
              </a:rPr>
              <a:t/>
            </a:r>
            <a:br>
              <a:rPr lang="tr-TR" sz="2800" dirty="0">
                <a:solidFill>
                  <a:schemeClr val="tx1"/>
                </a:solidFill>
              </a:rPr>
            </a:br>
            <a:r>
              <a:rPr lang="tr-TR" sz="2800" dirty="0">
                <a:solidFill>
                  <a:schemeClr val="tx1"/>
                </a:solidFill>
              </a:rPr>
              <a:t>AKŞEMSEDDİN M.T.A.L</a:t>
            </a:r>
            <a:br>
              <a:rPr lang="tr-TR" sz="2800" dirty="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hülya </a:t>
            </a:r>
            <a:r>
              <a:rPr lang="tr-TR" sz="2800" dirty="0" err="1">
                <a:solidFill>
                  <a:schemeClr val="tx1"/>
                </a:solidFill>
              </a:rPr>
              <a:t>sufracI</a:t>
            </a:r>
            <a:r>
              <a:rPr lang="tr-TR" sz="2800" dirty="0">
                <a:solidFill>
                  <a:schemeClr val="tx1"/>
                </a:solidFill>
              </a:rPr>
              <a:t> </a:t>
            </a:r>
            <a:br>
              <a:rPr lang="tr-TR" sz="2800" dirty="0">
                <a:solidFill>
                  <a:schemeClr val="tx1"/>
                </a:solidFill>
              </a:rPr>
            </a:br>
            <a:r>
              <a:rPr lang="tr-TR" sz="2800" dirty="0">
                <a:solidFill>
                  <a:schemeClr val="tx1"/>
                </a:solidFill>
              </a:rPr>
              <a:t>PSİKOLOJİK DANIŞMAN VE REHBER ÖĞRETMEN</a:t>
            </a:r>
            <a:r>
              <a:rPr lang="tr-TR" sz="2800" dirty="0"/>
              <a:t/>
            </a:r>
            <a:br>
              <a:rPr lang="tr-TR" sz="2800" dirty="0"/>
            </a:br>
            <a:endParaRPr lang="tr-TR" sz="2800" dirty="0"/>
          </a:p>
        </p:txBody>
      </p:sp>
      <p:pic>
        <p:nvPicPr>
          <p:cNvPr id="4" name="Picture 2" descr="C:\Users\kullaniciadi\Desktop\mov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713831"/>
            <a:ext cx="7632848" cy="33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023927"/>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74400"/>
            <a:ext cx="6624736" cy="1938992"/>
          </a:xfrm>
          <a:prstGeom prst="rect">
            <a:avLst/>
          </a:prstGeom>
        </p:spPr>
        <p:txBody>
          <a:bodyPr wrap="square">
            <a:spAutoFit/>
          </a:bodyPr>
          <a:lstStyle/>
          <a:p>
            <a:pPr marL="0" indent="0" eaLnBrk="1" hangingPunct="1">
              <a:buNone/>
            </a:pPr>
            <a:r>
              <a:rPr lang="tr-TR" sz="2400" dirty="0"/>
              <a:t>Psikolojik danışma durumlarında danışmanın sağladığı güven ortamı içinde danışan bazen kendisine itiraf etmediği, söyleyemediği yaşantılarını danışmanla paylaşabilir.</a:t>
            </a:r>
          </a:p>
        </p:txBody>
      </p:sp>
      <p:pic>
        <p:nvPicPr>
          <p:cNvPr id="2050" name="Picture 2" descr="https://encrypted-tbn3.gstatic.com/images?q=tbn:ANd9GcTM13DjWcUK1vLw46cKAzvRZlPvxyPqaNzOextJ6jsJyY7W0BwT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944"/>
            <a:ext cx="284380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T_spT3kyywc1X2xcD8gc5DeTJRQTZO4Oa5kyWar7Hgo5GuxMo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313036"/>
            <a:ext cx="2987824" cy="454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13962"/>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0" y="897558"/>
            <a:ext cx="6551613" cy="6604000"/>
          </a:xfrm>
        </p:spPr>
        <p:txBody>
          <a:bodyPr/>
          <a:lstStyle/>
          <a:p>
            <a:pPr marL="273050" indent="-273050" eaLnBrk="1" hangingPunct="1"/>
            <a:r>
              <a:rPr dirty="0"/>
              <a:t> Rehberlik hizmetlerinin yürütülmesinde </a:t>
            </a:r>
            <a:r>
              <a:rPr u="sng" dirty="0">
                <a:solidFill>
                  <a:srgbClr val="FF0000"/>
                </a:solidFill>
              </a:rPr>
              <a:t>gizlilik </a:t>
            </a:r>
            <a:r>
              <a:rPr dirty="0" err="1"/>
              <a:t>esastır</a:t>
            </a:r>
            <a:r>
              <a:rPr dirty="0"/>
              <a:t>.</a:t>
            </a:r>
            <a:endParaRPr lang="tr-TR" dirty="0"/>
          </a:p>
          <a:p>
            <a:pPr marL="273050" indent="-273050" eaLnBrk="1" hangingPunct="1"/>
            <a:endParaRPr dirty="0"/>
          </a:p>
          <a:p>
            <a:pPr marL="0" indent="0" eaLnBrk="1" hangingPunct="1">
              <a:buNone/>
            </a:pPr>
            <a:r>
              <a:rPr lang="tr-TR" sz="2000" dirty="0"/>
              <a:t>Rehberlik ve Psikolojik Danışma Hizmetlerinin verilişi sırasında danışanın mahremiyetine saygı duyulur, onun sırlarını saklamaya özen gösterilir. </a:t>
            </a:r>
          </a:p>
          <a:p>
            <a:pPr marL="0" indent="0" eaLnBrk="1" hangingPunct="1">
              <a:buNone/>
            </a:pPr>
            <a:endParaRPr lang="tr-TR" sz="2000" dirty="0"/>
          </a:p>
          <a:p>
            <a:pPr marL="0" indent="0" eaLnBrk="1" hangingPunct="1">
              <a:buNone/>
            </a:pPr>
            <a:endParaRPr lang="tr-TR" sz="2000" dirty="0"/>
          </a:p>
          <a:p>
            <a:pPr marL="0" indent="0" eaLnBrk="1" hangingPunct="1">
              <a:buNone/>
            </a:pPr>
            <a:endParaRPr lang="tr-TR" sz="2000" dirty="0"/>
          </a:p>
          <a:p>
            <a:pPr marL="273050" indent="-273050" eaLnBrk="1" hangingPunct="1"/>
            <a:r>
              <a:rPr dirty="0" err="1"/>
              <a:t>Rehberlik</a:t>
            </a:r>
            <a:r>
              <a:rPr dirty="0"/>
              <a:t> hizmetleri alanda uzman ve yetkin kişiler  tarafından sunulur.</a:t>
            </a:r>
          </a:p>
        </p:txBody>
      </p:sp>
      <p:sp>
        <p:nvSpPr>
          <p:cNvPr id="26627" name="Title 1"/>
          <p:cNvSpPr>
            <a:spLocks noGrp="1"/>
          </p:cNvSpPr>
          <p:nvPr>
            <p:ph type="title" idx="4294967295"/>
          </p:nvPr>
        </p:nvSpPr>
        <p:spPr>
          <a:xfrm>
            <a:off x="914400" y="-99392"/>
            <a:ext cx="8229600" cy="762000"/>
          </a:xfrm>
        </p:spPr>
        <p:txBody>
          <a:bodyPr lIns="0" rIns="0" bIns="0"/>
          <a:lstStyle/>
          <a:p>
            <a:pPr algn="ctr" eaLnBrk="1" hangingPunct="1">
              <a:defRPr/>
            </a:pPr>
            <a:r>
              <a:rPr b="1" dirty="0">
                <a:solidFill>
                  <a:srgbClr val="FF0000"/>
                </a:solidFill>
                <a:effectLst>
                  <a:outerShdw blurRad="38100" dist="38100" dir="2700000" algn="tl">
                    <a:srgbClr val="000000">
                      <a:alpha val="43137"/>
                    </a:srgbClr>
                  </a:outerShdw>
                </a:effectLst>
              </a:rPr>
              <a:t>REHBERLİĞİN İLKELERİ</a:t>
            </a:r>
          </a:p>
        </p:txBody>
      </p:sp>
      <p:pic>
        <p:nvPicPr>
          <p:cNvPr id="13316" name="Picture 2" descr="C:\Users\kullaniciadi\Desktop\gizli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70" y="1005942"/>
            <a:ext cx="2545929" cy="42636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856262"/>
            <a:ext cx="7128792" cy="2160591"/>
          </a:xfrm>
          <a:prstGeom prst="rect">
            <a:avLst/>
          </a:prstGeom>
        </p:spPr>
        <p:txBody>
          <a:bodyPr wrap="square">
            <a:spAutoFit/>
          </a:bodyPr>
          <a:lstStyle/>
          <a:p>
            <a:pPr eaLnBrk="1" hangingPunct="1">
              <a:buNone/>
            </a:pPr>
            <a:r>
              <a:rPr lang="tr-TR" dirty="0"/>
              <a:t>Rehberlik hizmeti tüm öğrencilere yöneliktir. </a:t>
            </a:r>
          </a:p>
          <a:p>
            <a:pPr marL="0" indent="0" eaLnBrk="1" hangingPunct="1">
              <a:buNone/>
            </a:pPr>
            <a:r>
              <a:rPr lang="tr-TR" dirty="0"/>
              <a:t>Rehberlik yardım isteyen herkese yapılan bir yardımdır.</a:t>
            </a:r>
          </a:p>
        </p:txBody>
      </p:sp>
      <p:pic>
        <p:nvPicPr>
          <p:cNvPr id="3" name="Picture 2" descr="https://encrypted-tbn2.gstatic.com/images?q=tbn:ANd9GcSET9-sNC2kFx21FmiJTjxeIXqmoxyZrif23bDfoHBlC2jVHIzEnEsYoWE">
            <a:hlinkClick r:id="rId2"/>
          </p:cNvPr>
          <p:cNvPicPr>
            <a:picLocks noChangeAspect="1" noChangeArrowheads="1"/>
          </p:cNvPicPr>
          <p:nvPr/>
        </p:nvPicPr>
        <p:blipFill>
          <a:blip r:embed="rId3" cstate="print"/>
          <a:srcRect/>
          <a:stretch>
            <a:fillRect/>
          </a:stretch>
        </p:blipFill>
        <p:spPr bwMode="auto">
          <a:xfrm>
            <a:off x="107504" y="4016852"/>
            <a:ext cx="9036496" cy="2841148"/>
          </a:xfrm>
          <a:prstGeom prst="rect">
            <a:avLst/>
          </a:prstGeom>
          <a:noFill/>
        </p:spPr>
      </p:pic>
    </p:spTree>
    <p:extLst>
      <p:ext uri="{BB962C8B-B14F-4D97-AF65-F5344CB8AC3E}">
        <p14:creationId xmlns:p14="http://schemas.microsoft.com/office/powerpoint/2010/main" val="3021786805"/>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90600" y="0"/>
            <a:ext cx="8153400" cy="1066800"/>
          </a:xfrm>
        </p:spPr>
        <p:txBody>
          <a:bodyPr lIns="0" rIns="0" bIns="0"/>
          <a:lstStyle/>
          <a:p>
            <a:pPr algn="ctr" eaLnBrk="1" hangingPunct="1">
              <a:defRPr/>
            </a:pPr>
            <a:r>
              <a:rPr b="1" dirty="0">
                <a:solidFill>
                  <a:srgbClr val="FF0000"/>
                </a:solidFill>
                <a:effectLst>
                  <a:outerShdw blurRad="38100" dist="38100" dir="2700000" algn="tl">
                    <a:srgbClr val="000000">
                      <a:alpha val="43137"/>
                    </a:srgbClr>
                  </a:outerShdw>
                </a:effectLst>
              </a:rPr>
              <a:t>REHBERLİĞİN İLKELERİ</a:t>
            </a:r>
          </a:p>
        </p:txBody>
      </p:sp>
      <p:sp>
        <p:nvSpPr>
          <p:cNvPr id="25603" name="Content Placeholder 2"/>
          <p:cNvSpPr>
            <a:spLocks noGrp="1"/>
          </p:cNvSpPr>
          <p:nvPr>
            <p:ph idx="4294967295"/>
          </p:nvPr>
        </p:nvSpPr>
        <p:spPr>
          <a:xfrm>
            <a:off x="0" y="1158875"/>
            <a:ext cx="6026150" cy="5365750"/>
          </a:xfrm>
        </p:spPr>
        <p:txBody>
          <a:bodyPr/>
          <a:lstStyle/>
          <a:p>
            <a:pPr marL="273050" indent="-273050" eaLnBrk="1" hangingPunct="1">
              <a:defRPr/>
            </a:pPr>
            <a:r>
              <a:rPr sz="3200" dirty="0">
                <a:solidFill>
                  <a:schemeClr val="tx2">
                    <a:lumMod val="50000"/>
                  </a:schemeClr>
                </a:solidFill>
              </a:rPr>
              <a:t> Bireye yardım etme sürecidir.</a:t>
            </a:r>
          </a:p>
          <a:p>
            <a:pPr marL="273050" indent="-273050" eaLnBrk="1" hangingPunct="1">
              <a:defRPr/>
            </a:pPr>
            <a:r>
              <a:rPr sz="3200" dirty="0">
                <a:solidFill>
                  <a:schemeClr val="tx2">
                    <a:lumMod val="50000"/>
                  </a:schemeClr>
                </a:solidFill>
              </a:rPr>
              <a:t> İnsan saygıya layık değerli bir varlıktır</a:t>
            </a:r>
          </a:p>
          <a:p>
            <a:pPr marL="273050" indent="-273050" eaLnBrk="1" hangingPunct="1">
              <a:defRPr/>
            </a:pPr>
            <a:r>
              <a:rPr sz="3200" dirty="0">
                <a:solidFill>
                  <a:schemeClr val="tx2">
                    <a:lumMod val="50000"/>
                  </a:schemeClr>
                </a:solidFill>
              </a:rPr>
              <a:t> Rehberlik hizmetlerinden</a:t>
            </a:r>
          </a:p>
          <a:p>
            <a:pPr marL="273050" indent="-273050" eaLnBrk="1" hangingPunct="1">
              <a:buFontTx/>
              <a:buNone/>
              <a:defRPr/>
            </a:pPr>
            <a:r>
              <a:rPr sz="3200" dirty="0">
                <a:solidFill>
                  <a:schemeClr val="tx2">
                    <a:lumMod val="50000"/>
                  </a:schemeClr>
                </a:solidFill>
              </a:rPr>
              <a:t>    yaralanmada zorlama  yoktur. </a:t>
            </a:r>
            <a:r>
              <a:rPr sz="3200" b="1" dirty="0">
                <a:solidFill>
                  <a:schemeClr val="tx2">
                    <a:lumMod val="50000"/>
                  </a:schemeClr>
                </a:solidFill>
              </a:rPr>
              <a:t>GÖNÜLÜLÜK </a:t>
            </a:r>
            <a:r>
              <a:rPr sz="3200" dirty="0">
                <a:solidFill>
                  <a:schemeClr val="tx2">
                    <a:lumMod val="50000"/>
                  </a:schemeClr>
                </a:solidFill>
              </a:rPr>
              <a:t>Esastır.</a:t>
            </a:r>
          </a:p>
          <a:p>
            <a:pPr marL="273050" indent="-273050" eaLnBrk="1" hangingPunct="1">
              <a:defRPr/>
            </a:pPr>
            <a:r>
              <a:rPr sz="3200" dirty="0">
                <a:solidFill>
                  <a:schemeClr val="tx2">
                    <a:lumMod val="50000"/>
                  </a:schemeClr>
                </a:solidFill>
              </a:rPr>
              <a:t>  Rehberlik hizmetlerinde tüm </a:t>
            </a:r>
          </a:p>
          <a:p>
            <a:pPr marL="273050" indent="-273050" eaLnBrk="1" hangingPunct="1">
              <a:buFontTx/>
              <a:buNone/>
              <a:defRPr/>
            </a:pPr>
            <a:r>
              <a:rPr sz="3200" dirty="0">
                <a:solidFill>
                  <a:schemeClr val="tx2">
                    <a:lumMod val="50000"/>
                  </a:schemeClr>
                </a:solidFill>
              </a:rPr>
              <a:t>     ilgililerin katılımı, desteği ve işbirliği  gereklidir.</a:t>
            </a:r>
          </a:p>
        </p:txBody>
      </p:sp>
      <p:pic>
        <p:nvPicPr>
          <p:cNvPr id="12292" name="Picture 2" descr="C:\Users\kullaniciadi\Desktop\ozgurl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113" y="836712"/>
            <a:ext cx="2806124" cy="20882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kullaniciadi\Desktop\isbirli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24" y="4740842"/>
            <a:ext cx="2318792" cy="21171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D:\rehberlik\E\e dergi resimler-2\okul-ders\429003_333728553346304_259616680757492_1041083_40538999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688" y="2924944"/>
            <a:ext cx="2466975" cy="1847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1 Resim" descr="Resim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392"/>
            <a:ext cx="8315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74619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3514808"/>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buNone/>
            </a:pPr>
            <a:r>
              <a:rPr lang="tr-TR" sz="2000" b="1" dirty="0"/>
              <a:t>                        </a:t>
            </a:r>
            <a:r>
              <a:rPr lang="tr-TR" dirty="0">
                <a:solidFill>
                  <a:srgbClr val="FFFF00"/>
                </a:solidFill>
              </a:rPr>
              <a:t>Kişisel (Bireysel)  Rehberlik</a:t>
            </a:r>
          </a:p>
          <a:p>
            <a:pPr>
              <a:buNone/>
            </a:pPr>
            <a:r>
              <a:rPr lang="tr-TR" sz="2000" dirty="0">
                <a:solidFill>
                  <a:srgbClr val="FFFF00"/>
                </a:solidFill>
              </a:rPr>
              <a:t> Kişisel rehberliğin amacı, öğrencilerin kişisel ve sosyal gelişimini kolaylaştırmaktır. Bireyin duygu ve düşüncelerinden, sosyal ilişkilerinden ve davranışlarından doğan problemlerine yönelik olarak yapılan yardımlar kişisel rehberlik faaliyetlerinin içerisinde yer alır.</a:t>
            </a:r>
          </a:p>
          <a:p>
            <a:pPr>
              <a:buNone/>
            </a:pPr>
            <a:r>
              <a:rPr lang="tr-TR" sz="2000" b="1" dirty="0"/>
              <a:t>                                </a:t>
            </a:r>
            <a:r>
              <a:rPr lang="tr-TR" sz="2000" dirty="0">
                <a:solidFill>
                  <a:schemeClr val="bg1"/>
                </a:solidFill>
              </a:rPr>
              <a:t>                                                                                                                                                           </a:t>
            </a: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224982"/>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1958"/>
            <a:ext cx="7704856" cy="1323439"/>
          </a:xfrm>
          <a:prstGeom prst="rect">
            <a:avLst/>
          </a:prstGeom>
        </p:spPr>
        <p:txBody>
          <a:bodyPr wrap="square">
            <a:spAutoFit/>
          </a:bodyPr>
          <a:lstStyle/>
          <a:p>
            <a:r>
              <a:rPr lang="tr-TR" sz="2000" dirty="0"/>
              <a:t>Böylece, bireyin gelişmesini ve uyumunu engelleyici heyecan gerginliklerinden ve üzüntülerinden kurtulan, sosyal ilişkilerinde daha etkili davranış ve beceriler geliştiren birey, daha verimli bir öğrenme ve gelişme oluşumu içinde olur.</a:t>
            </a:r>
          </a:p>
        </p:txBody>
      </p:sp>
      <p:pic>
        <p:nvPicPr>
          <p:cNvPr id="6146" name="Picture 2" descr="https://encrypted-tbn0.gstatic.com/images?q=tbn:ANd9GcQKRvbc6uc4z551BcLlNG9xfwpp9zNdHY0NFYTgKZhyuk9XeNua2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24944"/>
            <a:ext cx="7776864" cy="30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689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23850" y="100013"/>
            <a:ext cx="8677275" cy="6757987"/>
          </a:xfrm>
        </p:spPr>
        <p:txBody>
          <a:bodyPr>
            <a:normAutofit/>
          </a:bodyPr>
          <a:lstStyle/>
          <a:p>
            <a:pPr algn="ctr">
              <a:buNone/>
            </a:pPr>
            <a:r>
              <a:rPr lang="tr-TR" b="1" dirty="0">
                <a:solidFill>
                  <a:srgbClr val="FF0066"/>
                </a:solidFill>
              </a:rPr>
              <a:t>   </a:t>
            </a:r>
            <a:r>
              <a:rPr lang="tr-TR" sz="4000" b="1" u="sng" dirty="0" err="1">
                <a:latin typeface="Monotype Corsiva" pitchFamily="66" charset="0"/>
              </a:rPr>
              <a:t>KişiseKişisel</a:t>
            </a:r>
            <a:r>
              <a:rPr lang="tr-TR" sz="4000" b="1" u="sng" dirty="0">
                <a:latin typeface="Monotype Corsiva" pitchFamily="66" charset="0"/>
              </a:rPr>
              <a:t> Rehberlik Hizmetlerinin Kapsamı</a:t>
            </a:r>
          </a:p>
          <a:p>
            <a:pPr lvl="3" eaLnBrk="1" hangingPunct="1"/>
            <a:r>
              <a:rPr lang="tr-TR" sz="1800" dirty="0">
                <a:latin typeface="Times New Roman" pitchFamily="18" charset="0"/>
                <a:cs typeface="Times New Roman" pitchFamily="18" charset="0"/>
              </a:rPr>
              <a:t>Atılganlık becerilerini geliştirme</a:t>
            </a:r>
          </a:p>
          <a:p>
            <a:pPr lvl="3" eaLnBrk="1" hangingPunct="1"/>
            <a:r>
              <a:rPr lang="tr-TR" sz="1800" dirty="0">
                <a:latin typeface="Times New Roman" pitchFamily="18" charset="0"/>
                <a:cs typeface="Times New Roman" pitchFamily="18" charset="0"/>
              </a:rPr>
              <a:t>Günlük yaşam becerileri geliştirme </a:t>
            </a:r>
          </a:p>
          <a:p>
            <a:pPr lvl="3" eaLnBrk="1" hangingPunct="1"/>
            <a:r>
              <a:rPr lang="tr-TR" sz="1800" dirty="0">
                <a:latin typeface="Times New Roman" pitchFamily="18" charset="0"/>
                <a:cs typeface="Times New Roman" pitchFamily="18" charset="0"/>
              </a:rPr>
              <a:t>İletişim becerileri geliştirme</a:t>
            </a:r>
          </a:p>
          <a:p>
            <a:pPr lvl="3" eaLnBrk="1" hangingPunct="1"/>
            <a:r>
              <a:rPr lang="tr-TR" sz="1800" dirty="0">
                <a:latin typeface="Times New Roman" pitchFamily="18" charset="0"/>
                <a:cs typeface="Times New Roman" pitchFamily="18" charset="0"/>
              </a:rPr>
              <a:t>Sorun çözme becerileri geliştirme</a:t>
            </a:r>
          </a:p>
          <a:p>
            <a:pPr lvl="3" eaLnBrk="1" hangingPunct="1"/>
            <a:r>
              <a:rPr lang="tr-TR" sz="1800" dirty="0">
                <a:latin typeface="Times New Roman" pitchFamily="18" charset="0"/>
                <a:cs typeface="Times New Roman" pitchFamily="18" charset="0"/>
              </a:rPr>
              <a:t>Öfkeyle baş etme becerileri geliştirme</a:t>
            </a:r>
          </a:p>
          <a:p>
            <a:pPr lvl="3" eaLnBrk="1" hangingPunct="1"/>
            <a:r>
              <a:rPr lang="tr-TR" sz="1800" dirty="0">
                <a:latin typeface="Times New Roman" pitchFamily="18" charset="0"/>
                <a:cs typeface="Times New Roman" pitchFamily="18" charset="0"/>
              </a:rPr>
              <a:t>Kaygıyla baş etme becerileri geliştirme</a:t>
            </a:r>
          </a:p>
          <a:p>
            <a:pPr lvl="3" eaLnBrk="1" hangingPunct="1"/>
            <a:r>
              <a:rPr lang="tr-TR" sz="1800" dirty="0">
                <a:latin typeface="Times New Roman" pitchFamily="18" charset="0"/>
                <a:cs typeface="Times New Roman" pitchFamily="18" charset="0"/>
              </a:rPr>
              <a:t>Çatışma çözme becerileri geliştirme</a:t>
            </a:r>
          </a:p>
          <a:p>
            <a:pPr lvl="3" eaLnBrk="1" hangingPunct="1"/>
            <a:r>
              <a:rPr lang="tr-TR" sz="1800" dirty="0">
                <a:latin typeface="Times New Roman" pitchFamily="18" charset="0"/>
                <a:cs typeface="Times New Roman" pitchFamily="18" charset="0"/>
              </a:rPr>
              <a:t>Karar verme becerileri geliştirme</a:t>
            </a:r>
          </a:p>
          <a:p>
            <a:pPr lvl="3" eaLnBrk="1" hangingPunct="1"/>
            <a:r>
              <a:rPr lang="tr-TR" sz="1800" dirty="0">
                <a:latin typeface="Times New Roman" pitchFamily="18" charset="0"/>
                <a:cs typeface="Times New Roman" pitchFamily="18" charset="0"/>
              </a:rPr>
              <a:t>Zaman yönetimi becerileri geliştirme</a:t>
            </a:r>
          </a:p>
          <a:p>
            <a:pPr lvl="3" eaLnBrk="1" hangingPunct="1"/>
            <a:r>
              <a:rPr lang="tr-TR" sz="1800" dirty="0">
                <a:latin typeface="Times New Roman" pitchFamily="18" charset="0"/>
                <a:cs typeface="Times New Roman" pitchFamily="18" charset="0"/>
              </a:rPr>
              <a:t>Öz saygı geliştirme</a:t>
            </a:r>
          </a:p>
          <a:p>
            <a:pPr lvl="3" eaLnBrk="1" hangingPunct="1"/>
            <a:r>
              <a:rPr lang="tr-TR" sz="1800" dirty="0">
                <a:latin typeface="Times New Roman" pitchFamily="18" charset="0"/>
                <a:cs typeface="Times New Roman" pitchFamily="18" charset="0"/>
              </a:rPr>
              <a:t>Sorumluluk ve görev bilinci geliştirme</a:t>
            </a:r>
          </a:p>
          <a:p>
            <a:pPr lvl="3" eaLnBrk="1" hangingPunct="1"/>
            <a:r>
              <a:rPr lang="tr-TR" sz="1800" dirty="0">
                <a:latin typeface="Times New Roman" pitchFamily="18" charset="0"/>
                <a:cs typeface="Times New Roman" pitchFamily="18" charset="0"/>
              </a:rPr>
              <a:t>Oto kontrol becerileri geliştirme</a:t>
            </a:r>
          </a:p>
          <a:p>
            <a:pPr lvl="3" eaLnBrk="1" hangingPunct="1"/>
            <a:r>
              <a:rPr lang="tr-TR" sz="1800" dirty="0">
                <a:latin typeface="Times New Roman" pitchFamily="18" charset="0"/>
                <a:cs typeface="Times New Roman" pitchFamily="18" charset="0"/>
              </a:rPr>
              <a:t>Özgüven becerileri geliştirme</a:t>
            </a:r>
          </a:p>
          <a:p>
            <a:pPr lvl="3" eaLnBrk="1" hangingPunct="1">
              <a:lnSpc>
                <a:spcPct val="150000"/>
              </a:lnSpc>
            </a:pPr>
            <a:endParaRPr lang="tr-TR" sz="2400" dirty="0">
              <a:latin typeface="Times New Roman" pitchFamily="18" charset="0"/>
              <a:cs typeface="Times New Roman" pitchFamily="18" charset="0"/>
            </a:endParaRPr>
          </a:p>
        </p:txBody>
      </p:sp>
      <p:pic>
        <p:nvPicPr>
          <p:cNvPr id="21507" name="Picture 2" descr="D:\MURAT İ.Ö.O\2011-2012\sunu resimleri\PN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58156"/>
            <a:ext cx="1872208" cy="17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D:\MURAT İ.Ö.O\2011-2012\sunu resimleri\PNG\e067be0d6a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445224"/>
            <a:ext cx="1512887" cy="12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19838"/>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4"/>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3168352" cy="2862322"/>
          </a:xfrm>
          <a:prstGeom prst="rect">
            <a:avLst/>
          </a:prstGeom>
        </p:spPr>
        <p:txBody>
          <a:bodyPr wrap="square">
            <a:spAutoFit/>
          </a:bodyPr>
          <a:lstStyle/>
          <a:p>
            <a:pPr>
              <a:buNone/>
            </a:pPr>
            <a:r>
              <a:rPr lang="tr-TR" dirty="0">
                <a:solidFill>
                  <a:srgbClr val="FFFF00"/>
                </a:solidFill>
              </a:rPr>
              <a:t> </a:t>
            </a:r>
            <a:r>
              <a:rPr lang="tr-TR" sz="2000" dirty="0">
                <a:solidFill>
                  <a:srgbClr val="FFFF00"/>
                </a:solidFill>
              </a:rPr>
              <a:t>MESLEKİ REHBERLİK;</a:t>
            </a:r>
          </a:p>
          <a:p>
            <a:pPr>
              <a:buNone/>
            </a:pPr>
            <a:endParaRPr lang="tr-TR" sz="2000" dirty="0">
              <a:solidFill>
                <a:srgbClr val="FFFF00"/>
              </a:solidFill>
            </a:endParaRPr>
          </a:p>
          <a:p>
            <a:pPr>
              <a:buNone/>
            </a:pPr>
            <a:r>
              <a:rPr lang="tr-TR" sz="2000" dirty="0">
                <a:solidFill>
                  <a:srgbClr val="FFFF00"/>
                </a:solidFill>
              </a:rPr>
              <a:t> bir mesleğe hazırlanma, mesleğe giriş yollarını arama, mesleği seçme, seçilen meslekte başarılı olma vb. konuları içermektedir.</a:t>
            </a:r>
          </a:p>
        </p:txBody>
      </p:sp>
      <p:pic>
        <p:nvPicPr>
          <p:cNvPr id="5" name="Picture 5" descr="buyukyazar"/>
          <p:cNvPicPr>
            <a:picLocks noChangeAspect="1" noChangeArrowheads="1"/>
          </p:cNvPicPr>
          <p:nvPr/>
        </p:nvPicPr>
        <p:blipFill>
          <a:blip r:embed="rId5">
            <a:extLst>
              <a:ext uri="{28A0092B-C50C-407E-A947-70E740481C1C}">
                <a14:useLocalDpi xmlns:a14="http://schemas.microsoft.com/office/drawing/2010/main" val="0"/>
              </a:ext>
            </a:extLst>
          </a:blip>
          <a:srcRect b="7031"/>
          <a:stretch>
            <a:fillRect/>
          </a:stretch>
        </p:blipFill>
        <p:spPr bwMode="auto">
          <a:xfrm>
            <a:off x="5076824" y="476672"/>
            <a:ext cx="4067175"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07934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88024" y="674400"/>
            <a:ext cx="3024336" cy="3477875"/>
          </a:xfrm>
          <a:prstGeom prst="rect">
            <a:avLst/>
          </a:prstGeom>
        </p:spPr>
        <p:txBody>
          <a:bodyPr wrap="square">
            <a:spAutoFit/>
          </a:bodyPr>
          <a:lstStyle/>
          <a:p>
            <a:pPr>
              <a:buNone/>
            </a:pPr>
            <a:r>
              <a:rPr lang="tr-TR" sz="2000" dirty="0"/>
              <a:t>Mesleki rehberlik çalışmalarının aşamaları; öğrencileri tanıma, mesleklerin incelenmesi, bireylerin kişisel yetenekleri ile mesleklerin gerektirdiği özellikler arasında bağlantı kurma, öğrencileri tanımadır</a:t>
            </a:r>
          </a:p>
        </p:txBody>
      </p:sp>
      <p:sp>
        <p:nvSpPr>
          <p:cNvPr id="3" name="AutoShape 2"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53975" y="-10969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206375" y="-9445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358775" y="-7921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511175" y="-6397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6" y="0"/>
            <a:ext cx="4446016"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3408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MURAT İ.Ö.O\sunures\PNG\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699792"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Başlık"/>
          <p:cNvSpPr>
            <a:spLocks noGrp="1"/>
          </p:cNvSpPr>
          <p:nvPr>
            <p:ph type="ctrTitle"/>
          </p:nvPr>
        </p:nvSpPr>
        <p:spPr>
          <a:xfrm>
            <a:off x="1928813" y="1196751"/>
            <a:ext cx="7215187" cy="2376265"/>
          </a:xfrm>
        </p:spPr>
        <p:txBody>
          <a:bodyPr/>
          <a:lstStyle/>
          <a:p>
            <a:pPr eaLnBrk="1" hangingPunct="1"/>
            <a:r>
              <a:rPr lang="tr-TR" sz="4000" b="1" dirty="0">
                <a:solidFill>
                  <a:srgbClr val="000099"/>
                </a:solidFill>
                <a:latin typeface="Lucida Calligraphy" pitchFamily="66" charset="0"/>
              </a:rPr>
              <a:t>REHBERLİK SERVİSİ TANITIMI</a:t>
            </a:r>
          </a:p>
        </p:txBody>
      </p:sp>
      <p:pic>
        <p:nvPicPr>
          <p:cNvPr id="1026" name="Picture 2" descr="C:\Users\Pc\Desktop\k_21103231_hulyasufr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4654352" cy="38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8375124" cy="3711785"/>
          </a:xfrm>
          <a:prstGeom prst="rect">
            <a:avLst/>
          </a:prstGeom>
        </p:spPr>
        <p:txBody>
          <a:bodyPr wrap="square">
            <a:spAutoFit/>
          </a:bodyPr>
          <a:lstStyle/>
          <a:p>
            <a:pPr>
              <a:buNone/>
            </a:pPr>
            <a:r>
              <a:rPr lang="tr-TR" sz="4800" dirty="0">
                <a:solidFill>
                  <a:srgbClr val="FFFF00"/>
                </a:solidFill>
              </a:rPr>
              <a:t>        Eğitsel Rehberlik</a:t>
            </a:r>
          </a:p>
          <a:p>
            <a:pPr>
              <a:buNone/>
            </a:pPr>
            <a:endParaRPr lang="tr-TR" sz="2400" dirty="0">
              <a:solidFill>
                <a:srgbClr val="FFFF00"/>
              </a:solidFill>
            </a:endParaRPr>
          </a:p>
          <a:p>
            <a:pPr>
              <a:buNone/>
            </a:pPr>
            <a:endParaRPr lang="tr-TR" sz="2400" dirty="0">
              <a:solidFill>
                <a:srgbClr val="FFFF00"/>
              </a:solidFill>
            </a:endParaRPr>
          </a:p>
          <a:p>
            <a:pPr>
              <a:buNone/>
            </a:pPr>
            <a:endParaRPr lang="tr-TR" sz="2400" dirty="0">
              <a:solidFill>
                <a:srgbClr val="FFFF00"/>
              </a:solidFill>
            </a:endParaRPr>
          </a:p>
          <a:p>
            <a:pPr>
              <a:buNone/>
            </a:pPr>
            <a:r>
              <a:rPr lang="tr-TR" sz="2400" dirty="0">
                <a:solidFill>
                  <a:srgbClr val="FFFF00"/>
                </a:solidFill>
              </a:rPr>
              <a:t>Eğitsel rehberlik, eğitim sürecinde ortaya çıkan sorunların çözümüne </a:t>
            </a:r>
            <a:r>
              <a:rPr lang="tr-TR" sz="2400" dirty="0" err="1">
                <a:solidFill>
                  <a:srgbClr val="FFFF00"/>
                </a:solidFill>
              </a:rPr>
              <a:t>vebireylerin</a:t>
            </a:r>
            <a:r>
              <a:rPr lang="tr-TR" sz="2400" dirty="0">
                <a:solidFill>
                  <a:srgbClr val="FFFF00"/>
                </a:solidFill>
              </a:rPr>
              <a:t> daha üst düzeyde öğrenme yaşantıları geliştirmesine dönük olarak sürdürülen hizmetleri kapsamaktadır.</a:t>
            </a:r>
          </a:p>
        </p:txBody>
      </p:sp>
    </p:spTree>
    <p:extLst>
      <p:ext uri="{BB962C8B-B14F-4D97-AF65-F5344CB8AC3E}">
        <p14:creationId xmlns:p14="http://schemas.microsoft.com/office/powerpoint/2010/main" val="164691887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28179"/>
            <a:ext cx="2448272" cy="4708981"/>
          </a:xfrm>
          <a:prstGeom prst="rect">
            <a:avLst/>
          </a:prstGeom>
        </p:spPr>
        <p:txBody>
          <a:bodyPr wrap="square">
            <a:spAutoFit/>
          </a:bodyPr>
          <a:lstStyle/>
          <a:p>
            <a:pPr>
              <a:buNone/>
            </a:pPr>
            <a:r>
              <a:rPr lang="tr-TR" sz="2000" dirty="0"/>
              <a:t>Bireyin kendi yetenek, ilgi, ihtiyaç, kişilik yapısı ve mevcut imkan ve şartlara uygun bir öğrenim dalı seçip bu öğrenim dalında başarı ile ilerlemesini sağlamak için yapılan psikolojik hizmetlere, eğitsel rehberlik ve danışma denir</a:t>
            </a:r>
          </a:p>
        </p:txBody>
      </p:sp>
      <p:sp>
        <p:nvSpPr>
          <p:cNvPr id="3" name="AutoShape 2" descr="data:image/jpeg;base64,/9j/4AAQSkZJRgABAQAAAQABAAD/2wCEAAkGBxQTEhUUEhQWFhUXGBgbGBYYGBcaHBgeGxcWGB0XGhgYHCggGBwlHBoXITEiJSkrLi4uFx8zODMsNygtLiwBCgoKDg0OGxAQGywkICYsLywsNCwvLCwsMiwvLCwsLCwsLCwsLCwsLCwsLCwsLCwsLCwsLCwsLCwsLCwsLCwsLP/AABEIALEBHAMBIgACEQEDEQH/xAAcAAACAgMBAQAAAAAAAAAAAAAABgUHAgMEAQj/xABQEAACAQMCAwMHBgcMCgIDAAABAgMABBESIQUGMRNBUQciMmFxgZEUQlKSodEjVGJyk7HBFRYzNUNTc3SCorLCJDREVYOUs9Li8NPhNqO0/8QAGgEAAgMBAQAAAAAAAAAAAAAAAAMBAgQFBv/EADARAAICAQIEBAUEAgMAAAAAAAABAgMRBCESMUFRBRMyYRQicYGxFTNCUtHxkaHB/9oADAMBAAIRAxEAPwC76KKKACiiigAooooAKKKKACiiigAooooAM1hLKqgsxAAGSScAAd5PcKrnmjyprFI0VlEJ3RisjsSkakdwIGXOeuPCkTmXnK/u4XilkSONlIZIUyXB+aS+T8PGqOyK5ssoSfIc+ZPK4kblLSJZVBwZ3fRHkfR2y/u2pZk8q3ESw7NISO8dmwX26mOT7hSFZFcgTKTIoGmMDIUd2kDYevNdcs75/COsXgAQzH47fAGlSslkaoLA2z89cQaVZZJAyL/IRMYQfa+Gz8KszlTyg2t3iMt2M2B+CkIyfzW6P7vGqWtuXJZhkW9zKPFlZc/W0jFbrjk2dcE2Uox0aPSSp658xsg0Rsl1B1LofSeaKr3yOcdluLeWO5kd5oJNLax52kjUpO2fEb+FWFWgQFFFFABRUdd8cgjlWJ5FWRvRU9TW+DiEbsyowJTAYDuJGcH14qMou65JZaeDqorzVXFfcViieNHbDSHCDBOT7ulS9isYuTwjuorFXzUdLx2FZjAW/CBdRGDsPEnuqG0iYwlLkiTorh4XxWO4TXEdS5IzgjocHrXFe822kTtHJOqsvpDw9tQ5JLLZaNNkpOKi20TdFcthxCOZdcTh18Qc106qstyjTi8M9orzNeg0EBRRRQAUUUUAFFFFABRRRQAUUUUAFFFFAAaRvKZzqtpE0ELZvJV/BqPmgneRj3AAGng187883DR8QuflJ0Oz5UnoU0jToJ6gD7c1ScnFZRaKTe5FWkGhAvUjqfE95z35NbRXiOCAQcg9CK22tuJJYoiSBJKiHHXBO+PdnfurBhyZt2SM+WeAC6vhGGZFEbPKyekfOUBSxBxnO3qBq1OG8rWcBBjt49Q+ew1N9ZsmuvhXCIbZdEEYQZ3I6sfFm6k13U/JaEEt2GaBUVx7mGC0XVM4B7kGC7exfD19Kj+WebVu5Gj7IxkLqXLK2sZwcY6EbbeuowW4lyMbafsOPQhdlu4HDgdGaLJVj4nGRn11ZlVnMC/HLBR/JQ3EjexgEH24qzK1Q9Jgt9bCivGNQ91zPbRtoaZAe/zht7fCpbS5lYwlP0rIkeUezka+tzCPP0kg+GGG/wBtYz3MsE8VtCzAaS8pXBdieh1N66sdYo5MPsdtjsdjv18KgeKC0+Vxo6jt3UlTpzsu+7d1IdeG2nzZ1K9a5RjW45UYtffu/oJPF+Z7rtnjimcaSkaeju2xJY4391SU3MEjSyHORDEB0G8rd/j4U4NyzA2+hOur0R18fbW5OXoRnCLudR2G5HefXQq59wlraGklDGFjp7ZKz4Zzbes8UbSfyjajgZZVO49ndWD8TcfKLvPnzP2cR8ACQP1Zqzhy5Bq1BFBxjOkdD3VqXla3HSNOuoeaOvj7ahUyxuxkvEaHLMa8d8fXP+DXYTCC0Mj/ADEydgM4G/T11WXDb2PRPdT7tKTpU4JO5AGP/elWib+1lDwdpG+Mh0yDjuII91R1twOxGHXssHOCAuNuuPZipnDiaw1sK02oVMZccZZk09u3PH3EDl65uYBHEjMusl3C4zp2GBq2G9SfG+YrlZjHFM4ChUB83eRtxqOOmPCn9+AQSFX0KSAMNgdOo3oflmAnOheuroOo7/bUKmSWExkvEq52eZOG/wBueRJm5iu0mhSYuEYIoMenzn21E5HTrVmWzZUGoyLl6ENqCLq8cDPxqWAxToRa5swam+FvDwxxhb+5lRXAnFozM0AbMiqGYeAPSu8VdGZxa5hRRRQQFFFFABRRRQAUUUUAFFFFAHLxW9WGGSV/RjRnPsUE1Tx44UxxG5tzLcyhSwzhLSEvojGSD5xJB6ZOo91WzzLw75RaTwDrLE6D2spFJXCezuLQ/KVVWGgXKMdIR4tOA3TA80EeOapN4Q2pZYhcX5bulmkeC0kaKVi6qGTMZPpqcnpqyQemDTdyByv2EfbXEQFyzMd21FF6BQc4Bx4eNM9nd9qSyj8HgaX+n4lfyfX311VnbNca1zCsZHCgsxAAG5PQUOwAySAPE1HcUixLDJLC00EeWKrjKuMaZSCRqUDVtvuc4oissvOXCsmt7yGBXlKyMrNl5uzZhuQoGrTuvQACtFpyrBHcm5TUGJJCZwilhhmA7s+HSoK6uLzifENUcjrwwaQQQFEmnBIAIyx1j0umBtTtdQCRGjb0XUqfYRirySXIVW3JZaODyestxNeXo9FpFhiP5EIwSD63ZvcBTzSP5HyV4eIWxqt5ZYjgY9FyQfeDmninrkYpPLFPyl8TeCzJjG7nQT9EEHJqE5UtrZLZUd1YybaepYt6hvTzxiy7WJkwpyCAGzj347qXuWuUVgDFguolt1GNj83ffFKcHx5OjXfWtLwPKec7df8ARC3nNLR3MUNvpEIcoR1LAAD+yBuPdUTe8YLyXN4vpLpii9uce/c/ZViy8tQMUJQZT0fV7K505Ptl9GJRuD7x0NVdU31Gw1unitoPOMP33y8/UTuJc03kPYqQdJVQzqF1Mx6jBBAx7Kw4pzvcrK/ZgdmEIGR84HBcnv37qZoOU/8ASWlYJgjYKDn2knvx4VKScrW7LpMYx4e/P6zUeXN9S3xeli1mtPbf7/4EW750uUt0Gpe180uxA7z6IUbZxvmrJ4XcF4lY9SBXDLyxAy6WQEatWPX41K28ARQo6YxTYRknuzFqb6rIpQjh5bf3KhubIT8UmEZPZ7B8d/ivxFb+JcwzAOIgqqjiONNIJbGzZz0HqFWNZcvQxOzxoFLHLEd58aw/e1B2plCKHPVu+leS0tmbZeJVyknKOUkks+3PP1ES45zuBOERQEbzF2z54IBb2DJ2roPH7jt5j2x7GEAnzU3OM6c46fbToOW4MqezAKklfVnqa8TlqAK6CNdLkll7iT1JqfKn3FvWafpXjbHTvz+uBJtOa7kwvM2rLbRLhNJLHzcY844G+9cfCuc7tpIlkICgM0nmjzgM4PqFP1rypbxjCxqBnPf1wRn4E1m3LEBLHsx5y6T6x4eyjyp7fMX+N0q4l5XPl7ETyVfyXOqaTozNo2A80HA9vvpxrj4bw5IVCxgAAYAHdXZTorCwzmXTU7HKKwun0CiiirCgooooAKKKKACtF5dpEjPIwRFGSzHAGKw4lxCOCNpZnWONRksxAA+NVKryX0j3N350bn/R7dslI0B2codi7bHJ8abTTK2XChF98aY8UhxHlQ4eW0xySSeuOGRh9YDFb7byi2DSCMyNGxOB2sbxgnoAGYYJ99LcaBRhQAPAAD9VeTxK4w6hh4MAR8DW/wDTdvVuc79V39OxO+UDnlLJeyjy1y6gxjSWVNTBQ7kdBk9O/FJHArN7jilyt6UuPwERfzdKaiTgGMHDbd7ZrXxrhcccUjrq1O8AOpi2FEy4Rc9FGTtUhy45Xi9yvc9vGw/snTWTUad1VvPM3aTVK66KXLf/AMHhFAAAGABgAd3qrKivCfd6zXJO+YyxhlKsAykEEEZBB6gjwpaurrhsTFDoL9Ci9pIfZpGR7qx5ilMtvJO4bsIw5SNGYGYgFQ8hHSPqQB1GCfCuLkXnG1liWJ2ihlQKpHmqsmABqQ+vbY71dIW3nc38f4k6mEuktvYg/hZBhGBOyAhTqjjJxkjfp3U12oARcMWXAwzHUSOuS3ft31Acavrec9lKUNsgLzysR2XQhYtXQtkhsfkio3lXlq8u7bQ11LDaatMXmBZpYRt5zZ80EbDbOMVdR4kKdig2MHkik129xMvoS3UrIfEAhc/ZT3XPYWMcEaxQoqRoMKqgAD3CuinmNhRRRQAUUUUAFFYSyBRliAB1JOB8TS9c882S6tEwmZQfNhBkJI+aNGRn30ZAZKKSV8oyZ3sb8DxMGw+DZqZs+b7OQhe3VHPRJPwbE+AD4yfZUJonDJ2ivAa9qSAoopM505hmjuILW2ZVd0eR3ZdWlV80DAI9Jj9lVnJRi5PkWjFyeENz3Cg4LKD4FgD8DWwNVHXfKMs0zzTXZd3OSTEpx4BdROkD1V3wcMvooGii4lPjDaQVUkZGwDdQPDfasi8QozjI/wCCv/qXHRS9yBxRrmwgkkOZACkmeuuNijZz6xTDW0zBRRQTQAUVAcz81wWWhZNTSy5EUKDLyEeHcozjc4FLdzzpf79naQ/k65un52kY+FXhXOfpWRc7oQ9TwP8APOqAs7BQOpJAHxNJHGueHYhOHoJM51XDgiNOm6g4Mvf029e9LN1aTXZD8Rk7QhtSQJ5sUfwwZD62qSrdRoG95nO1HiSjtX/ycE3De0l7e6leeT8s4jX82L0Vrvrg44paMRj+UdE9xOW/ug1nbXmuaVFPmxBQdvnnLHf1Lp+NdCChW+GKOXOU7FxSeTtooFAp4kXuLX6T2U7rn8Ex1DvDROCR9ldd26w3tpdlgEy0LknACyKSrE/n6RUZypbiSG8X5slxOPicV0cPshdWXYXOcjMcmOoZGyCPgprn2QdsGn1X4OjXNUWKS/i/+mWVXhpQ5a5rjRRbXsix3MXm5bYSj5roehyuMjxpkuOKQIpZ5Y1UdSWGK87KDi8NHr67YzipJmHEnnGjsEjcHZ1diuPAggEEerFQXL8F1eTzOhtkjiPYiXsSwO+ZFjBYBiDp885BxjFeQcXk4nK0HDpAsKHFxdEdx20Qg7liM+djAxU5xy5NpFDw6wXDmPqN+xhXzTKdXpOegG+SabCOFlme2zLxEVOI8FjF0FikMzxn8NdTaTBb+CJCMRmQ7bd2c108wWnEIYtVrdTTq5HbJ+DDBfpQHGE9g9VcsXBoYbZpOIjs7SMkpbMdW7fykxXJllZj0yQM1KcJ4xHZ2lqLomIOH0EgkIobKIxGSDoK9fA1Dk+gRgv5HDwLm4Wc0EazzXlpOJMs4aSeKRN9JHpYx80jarL4JxqC6QvA4cA4YYIZT4Mp3U+2qZ5q4zYG7trqzmia7Eg1bssbJpIJkbGlSB39acvJNFLI95eyaQLmQBQhJUiMaNSsd2Bx1xvTItsTNJMsWiiirFApd5q5mFqBHEolupB+CgzjVggF2PzUHUk1LcW4ilvDJNIcJGjM3sAzVbcPlaNHvL91WabGo9QiZPZwrgdwPduSTS7J8KGVw4mbb2Mf6xxCTtGwB2ZyYVJ20xw9GboMnJNd3DncqdcYi381QQfN2xnAwp9Q6VB8v3jXk7XH+zx5WBSMHV0ZmB3BGO/xrouryaV3aAhYIVbXKehYatQRfnlQMeGT31jalJ4ZrWEtiezWueBXGl1V1PcwBH21jaBwidocvpGo7DJxvsK3UrkN5kTZ3s3DCpj1S2WomZHLPJCPpxnOWQd64OO6rHsbtJY1kjYMjgMrDoQdwRSawz1GR4ePqo8nN2I5Lqw6LAUeL+jmy2kepWyPfW2i1y2ZjvrUd0POaqu2vRdXNzdDdS4iiP5EQwT73L/AU8c6cW+TWc0mcPpKx+t281QPeaSuDcOW3gjhXoige/qftzWTxO3hr4e5o8Or4rOLsdtFFFefO4Hk9vmjvry0ONDBbiP+35rj4gfbViVWSXKwXtrO2ACzQufVIvm/31Uf2qs2vU6K3zKU/sec1VfBa0FR/H+Kpa28lxJnRGpY46n1CpA1WnlY4oJ9PDYv4RyksjHdY0RtQ1AdSxA2rUZmQ3B4JHZrq5YvPN52/wDJId1hXuAHfjrUrilyz5idZOzuI8JqEa3CA9mzY6EH0d9s7jO1Mleg0sq3BKB5jVRsVjdnUKKKK0mci+LThJbdmOEUyu3sERH7ax5agxD2hGGnZpW/teiPcukUu85h5byC2jOO1jZW/JBYFj71Uj307RoAAB0AwPdtWWHzWt9jTYuGqPv+DKsZX0gsegBPwGayqE5uuGEAiT052EQx3Bs6m9wp9kuGLYiuPFJIy5QtwtrGcYMmZD7XOc/qrG8HyeczlsQSACUbnS/RZfZ0U4qYhiCqqjooCj2AYrIjxpar+RLqi7s+dvuaLi2jlA1qkg7shWHuqNvLGzhGowRF/moqJrY+AH7egqShtI49RjjVSdzpAGr/AO6j4uFiR+2mQBiMBNjpXvDHvZu/1YFROOeiyTCWOrwTXke0djd3TMoZ5CXjXbsVjGApA/JGc99ZcpI0hnvpDk3ba4xuSkC57NPhlseJpKnaZuITWUAKrdLAJGGyiJNXa9O8qQvsq144woCqAFAAAHcAMAD3V5zU/LJxPW6FccFP2F+1sjdXIupQRCiaYYpAQdWfOmZD6J7hkZwM99Y81PLJPZ2kTsnyiRjKyAZEUYGrB7slgM9a6rjjcrXDW9rbSTSJgO7eZChI1efJuemNgM71KcA4Qto8k93cK9xKNyzBVjQblIgxyEG2T34pcItvLHW2JJpEtwnlq1to+zggjRO8aQc+sk5JPtqURABgDA8BWmxvo5lDwyJIh6MjBh8RtXRTjKFFFFACT5WeBT3tkILc4JkUvkgDSASdRJG3TpSJ5OuXVS4kSWf5S1ukToVYmKN5depepDMAq704+Vi+lK21tbgySyzKXjBIBjXc9oRusZJUHbB6VANcvw1kgihkunkLTXMqrgAYPhsuFXC57lx31SfLA2pb5fIYLThNvJqkVHQszB1WSRRqBIbKowXJO+R1yDW3jiqlsyKNKnRGABsAzqp+wmt/CkGHkByszCRR4AogA9u2TWnma0aW1lVPT06l790OoD34rP1NuPlIrhNykjGXPnS6jGD1ESHSAB4Zyc95apalCy4nGAjxA7gMFVfO7KECMRqO4vMenfvTaj5GR/74j3Has81hhB5RlUbyxtxuX12aZ9eJGqSrTyJZF728vPmYSCIjv7PPaH6+3uNN06+YVqH8pl5R17Weyg7gzzuO4iIKFB9epwR+aa56OZOEcSe9eeGK3eMxqiapHUgAljkBDuSfsqB45dcStFRprSAq7BAUmbAJzjVlNs4x7ay6/TXWz4ktku47Saqmmt8T3J6ikq+5uvIl1PZIBqVf4UnJYgAAaKbxwfipwRDZgHHWeXP/AEqwQ0Ns1mOH90aa/FNNYuKEsr2IrnO0eS0kEZw6aZEPgY2D5+yrX4dciWKOQdHRW+IBpFHLXEWBDNZqCCP5Vuoxjups5U4U1rZwW7vraJApbxx4ZrsaCmyqDjM5+tthbJSidvE7xYYZJW9GNGY/2QTVIWN1JIhu3AFzeOp6bKDsqgeCouasTyrXumzEAOGuZEi9qlgXHq8wNSTxOWOEROxCRxuAT3AFGUfDb41tkYJvoc/H9AtpYQRrEDuqnwjwdXxx8an7SXXGjeKqfsFK/B43n7e4kB0zKUhB/msEg47tROakuTbrXZRFuqgo3tQlT+quj4bLE2jl+Iw+RP3JuivFYEAjoeh8a5OMSMtvMyekI3I9uk12JPCbORFZaRHcHgSaZ7zqTmOLwCKcFvWSwNTgpT5Yu5zaQC2gUoEA1yPpBbJ1YUZJGc+2p4WkrAapyrd4jRAB6ssCSKRTP5dkPuj82G+Wx31D35xeW2r0dEuPz/N6/wBnNZXEVzGMpLHJjciVdJx+cn7RUdBxYXN1AiDDRB3lGQQMgKCrDZgaiyxPCezygrre7W6w/wADNXuK8rjnVp5ksoWKyyDU7DrFEPSffbJ9Ee2m22KuPExdVTtkooieBcYkubqYbLDFsgwcyaiQHJPUDScY23qbvbxIkLyHAHxJ7lUd5J2A9de86WkfDri1MUZEcsRg0r9NNJiHvBbJ9VR1lY9rd2q3OGkGuYgZ0II8YVR+cyZJ3OKwR1TVLn1OhPRZ1Ea+SeCc5S4GYy91Lnt51GVPSJOojX19MnxFMoorTeTaI3f6Ks3wBNcCUnOWWeshCNcOFdDn8luWtppm3aW5nJ/st2YH9yqr8rHLd8t5JdTKZIS2YpEyREBjAZd9Pv2OKt3yX2Zi4ZbhgQzBpGB7jI7Of10x3kSOjLIAUZSGB6EY3z7q042MMZYlnGSgeQefvkt0A8eI589ssSkjUo82WNe7I2ZR4Zq+eFcSjuIllhYMjdD7NiCO4g7EGvn2fkf5TMW4SxNpnAmlYjSwO4Q+kwBA3x76f+UTf8NjEMsaXUALHVDtMCxyWYOQJB16b7DrVVLoy9kE/mhyLPoqv+OeVezjjzbk3EzBgIwCukj+d1Y0DPv64pEm8qvE2Pm/Jox3AIzH3kt+yiVkY82TXp7bFmCyN/LhMt/xOd/S7ZYV9SRrnHqyTmpVC0mtoZNKSKEfVHnUBq86IkjHpEZII6VXHkz5mZ7m7W53MweZioxugwwCjxX9VP8Awn5UojjdImjG3aqxGUx5hCY64wDv4mlSbzlD4xwuCSOmS/t7fs4nlVCRhFZvOYKOuBudup6VvtOIRyEqh84b4IIJH01z6S/lDaoK74RbpxD5bdozRhFCOpkIhK6s61T5rA9cGungdqj5K5McMrC2bDL+DKr5ncWTORvsdI8KhxXDklTlxcOBb5mja1vEMKbTD8GxxpEutiIl/OYq+Dvsan+D6tJBIKI2hT3kps7H2vqqV4tZLLHhyFKEOrkA9myHUH38Mb+rNJSX17HboY0iaMSaTcMTiQPJjtEiGD1YnfGcbZpcouS2DaDGHik7YEMJHyibzY17wCcNJj6KAk59lOvLfCFtLaO3QlhGMaj1Ykksx9ZJJ99VRwLmUcNvJ14krT3GVCzRKCI4mXIULsV33wBncVafLnMVvex9rbvqXOCCCGUjuZTuKfVBRWOpmucpb42Jakfyq8ViFjPbB0a4kUCOHOXyWHnhRuMdc92KkPKDzJ8itspvNKwjhGMjW3efUBvVf2XDgjGRiXmb05XOWY9+56D1Cs2u10dNHdZb5HG8S8Rho4LKy3yN3KfD0mv7aCbz1itzMFJ/lEeJVZvHGo7VcIqluJ2rfwsLtHPGCUkU4O2+lvpKcDINWhyfxkXlnDcDq6jXjucbOPc2aX4XfCynC5rmK8F1MLdPiPNc/uTVFFFdM7BXHlgYhuHHu+VH4mNgP20jS8AZpozcTtOhkbERXCABWO4z5xG1Wl5U7AScOmbGXh0zJgZOY2D4HtAxSBHeiWdNPomEyD+2wH7KqykiSUeHd0qGF18ikcsMW0jatQBPZORg5UD0WxnI7zUzRU1WyrlxRM9kI2R4ZGrh10pcojo6MNcekg4GRqUju3II9R9Ve8xTaLWZh9AjPhq83P20vcx26W8lvcxoE0yhZSnm5V9vOx3A0xcfiDWs6ncGN/sGRXa097trl3OTfQqrI9maVuAji1tkB7NV1MdkjGMgbbsx8B47133t2kSF3OANvEknYKo6kk91cXL8UcVrHpcaNGoyE9c7lifHNd/KvD2ncXkwGnGLaM/NXP8ACnPz27vAVFup8ivL5vkX0+kept4VyXNnJecG4hcR5ieO0z0Vhrc/nEZVD6hmojgvKF/azSTMsVyXQKdMgjIwc+iVwSfaKtCjFcV6y1y4mz0q8NoUOBIq7jfNTw+Y1tLFIdtUo/Bp3ai6agwHgKsXyc8Fhhg7RZkuZ5d5LgYy3gg+ioG2K7D4d1QXE+UrSY6jF2cn87Cezf6y1azWTt9Yuvw6FP7YeV62fRaThS0dvPqlwPRUqV1Y8AaVrzjsFteQTySqU7OSNgnnt5+hlbSuSRlftFTDcihholvbyWEfyTS7H1FgMkeo0w8N4TBbqFgiSMD6KgfE9TR8SlW4Y5kfAydsbM4wQVt5QLRnCt2sYY4SSWJ0Rj4BiNvfXTzjejs0tVyZbw9kgHcrenJnwC5rr4jFdOSq/JmjPzJVckj1kHB+FKdpYvw+47ZYzbFsqGGbi2UZzhshXt1Pq2FZ4pZNVkpJYLjt4wqqo6AAD3DFJfPN5JcSDh9uxTID3MgPoRE47Md+p9xt0GTmpXlTmQ3KzCRUSSBgHKOHjOVDBkfbIx3HpS1yhblzPeucteSax+TGhZY1z+bv76dOWEZ64cUsE/DCqKFRQqgYCgYAHhiobmXjLW0JuUMciIDqjLBdRyN0cZ3GCNOKmZzhSdQTb0jjA9ZzgGqP5xvI5rxiI4fwWVaePAWYnSdWO4jcHc99ZuSbZ0FHikoI5ebebFu5kkFqIGUESEMCzg9M4UAgb+J3rljcEAg5B760zhHGCw9R8K4LeQxyaeqnqRnHt9Rpco+as43N1clpnwt5TO7hfFJLO7E0YBKnOk9GVvSWn/lbyk24lELW5t4nOzdq0iqx8QQNCk46bCq9vQrgYYZHT7qiO0B7/dTINuO6M99UVN4f0PqdHDAFSCD0IOQfeOtYXVwsaNJIwVFBJY9wG/vr5o4Xxqe3yLe4kjB+arbfDpXc1zcXDqJ5JJ5CfMjZshfym7l9tWcRCz1wvceOJ+ULt5U0RMbQZ1JkB5T3NvsFB+YTv31uPO9usSolnI7p5wMhjVS4H8I2ljqOd+nsrTwvk+yAD8Q4lCMDJghkGB6mkByfcBTMLrlyNcf6I2B9EsT7+81aMJdRU7aU/lTZVSdtLKc657iVs7bk/co9e1WPyNwO94dK9wY0cSIFkt0kGvY5DBjhCw8M9/WvHv8Al4jzYwh+nGrq3uYHNRlzxuC2ikk4dxTfBxbXeXH9hjuD165qY1cL4uoW6njioOOIo7+e+ZRNcWRnglto07VwZdOGbCAegxAwNXXfeuODmSJ/4NZpB9JIZGHxC118N5o4axjurx5bubSMJ2OUhPfpjGwJPeSelN9r5VOHkdZUA7miK/8AorNqPDq9RLisb5dDg6zwevV2cc+LltgSrfj0EjGMPhx1VwyH2ecBvTx5HFxwuPYj8JORnwMzkH4VnPzxwidMSzQsD82Rc4+I60oXvMVlw8NPw2+1gYzYsWdGycfg87x4Hhtt0q2k0MdM5cDe/cND4XHRuThnDxzLjFFLnKfOVtfw9pE4UjAdHIVlPsPd4GmIHw3radAwuYQ6MjdGUqfYRg1QXA7M291JbMcm3V4hnqR2gdT9V1r6Bqlufbf5NxxJTtHcxYJH0x5uT7lX4VD5ES5HdRRRSxBovrUSxvG3R1Kn399ecAvzLEVkGJY/MlU+PTVj6LDvroqO4lYOzCWB+zmUYyfQcA50SAdR1weozWrS6jypb8mZ9RR5scdehG8R5cnEfyeAo1pnV2TsVc76jHrA2XVvTvZ80QqqrLHLAQoypjZkGNsLImVI+2l08UuFTJtQzDqElUg/mgjJ9ld/COKx3Ca4Wzj0l+ch+iw7jW2VFGpfyy3E1avU6VZcU0Szc6WI63MYx46h+ysxzZaH0ZGf8yOV/gFXeljmC2E7RWa4Et04UnAJWMec7/AYz4mritbcIiqoGAAOgHQYzXOv0sa5cKeTr6fXzuhxNYK7uuP3Ug/0KwnbrmS4UwIvrw/nEe6lvhHO/EHjWVrWGVGLfwblGGCV6NkHcVcPGmIt5iOoikx9U1SnL1zHHZQlpFAEakksO/f9ZrFqZeXFOKyNVs2+YyJz0APwlndqcb6UVx7tLb1ycR5+kKn5JY3Dv3dsvZr8M5NY9uv01+sKO3X6S/WH31j+Ll/Uv5su5Atm4bt7uG9NwQN4njjWLHzYxr3HTJbrXk1ijk9ovFHBGCpmiAI8CFYbUxah4j4isO3X6S/WH31HxdnYXj3ISLhNoFIWxukBGCqzBQ35wEuDWz9zoFUCO2vBjYKLoqAPAYl2qSfiEQ2MsYPrdfvrXJxe3Xdp4h7XX76j4m19PyRhELc8KjkGmS0umX6LXhYfAtXNLy5CVwthLt0DXQA+zNTh5itB/tMX1xWLczWg/wBoi9zZ/VV/Pv8A6/knl1Ij9ymxj5CwHgLzH6lrWeCE9bJ/+db/ALal25ss/wCfT3aj+yj99Nt9Nv0b/dVvidT2/JGF3IVuXidxZY9t7J+xax/eyP8Ad0X/ADcn3VOfvptvpt+jf7qxfmu2Azrc+yN/uqPiL3/H8hhEMOWR/u6H/m5PurpHLq/7utvfcy/9tSEXNUDeiJmI7hDIf2Vtj4+jHCw3JPqgf7qHdf8A1/IYRF/vdX/d1r/zEv8A21sXgK4/i6zHtmmP6lqXj4mWOBb3Wf6Bx+ut3yp/xa5/QtVXdf2DCF9uAnusbAf8S4P2Vq/e7J+J8P8ArXH30y/Kn/Frn9C1azfSfil3+i/8qlXX9geCF/e1t/q1kPZ8o/7q1ScqZP8AA2w9j3I/zVPfLpPxS7/Rf+VHy6T8Tu/0X/lUebqCU8cmQicsY/kLQ+03B/zVk3Lef9nsvhOf1vUyb6T8Tu/0Q/7q5jxwiRI3tbpHkyI1ZFy+Bk48/uFHmahg37kevLRH+z2PvSY/5qx/cziSkiGdI0zsiyS4HsDZx3bZxU815IHjjNrc65NWhdCedpGTjz+4V1m2vh04fc4/Ot//AJatGep6Iq8FvVW/ll4b2iWrdD2jIG8C0bFTn2rVkUn+Vjh7S8NlKAl4ikq43JMbBiBjxGR766xQULaTUit4qp+IFbKjeBTllcdyudG/VXCyL/iI91SVKEMKKKi+O8UMWmOMap5TpjXw8XP5Kjf3UAkbxclpyighY93bxZhtH7QDqPurl41YRLFLLgxuEZtcbMjEgbZ0Eat8bGuzhVgIIljDFsZy56sxOSx9/wCytc3D2uru0tl9HtBNN6o4ipwfUWIHxqy2exOMvA8+TvldYLeGaZNV20fnysWdsN52kM24HTYU40CirjUscjx1yMHoeoqrPK5ynZwcKuJILaKOQNFhlXBGqZAce0E/GrUpG8s+/DHXuaWBT7O2Q/sqGSV9zLy1bRy2CpCF7SYLIAW84aMkHfxpk/ebY/iy/FvvrXzPFm64f6p3PwiNMNc6c3hblyE/efY/i6/Wb76F5QsR0tk9+T+s1N0Uvil3Ahl5Ush0tYfeuf11tTlu0HS1g/Rr+2pSijifcCOTgNqOltAP+Gn3V0R8PiX0YoxjphEH7K6aKjiYGvsF+iv1R91Z6B4D4CvaKjIHmkeA+FGkeA+Ar2ipyAAUZooqMge5oz668ooA9yfGjUfGvKKCT3UfGjUfGvKKCD3J8aTOZXP7rcMGdvwx/umnKlDj6g8W4dnuWc/3TTauf2YMn1kJ4pw9e4C5P9xRVk4queHPni9sv0be4bPtMYx6ulWNW2j0IqwrCWMMpU9CCD7xis6DTiCiuCYSWWEDBhzCR64nIB96Mvwqar3m/hyWvFe0AKpeR+4zId/YSuPga8qjEzW5ycUv1gjMjDPQKB85jsq+81o4Twzsy0sh1TyAdox6L+Qg7lGffXPx+MyS2sQxvL2jZ+jGM/rI+FTVQR0A1MeS+3LzXtw3QOsEf5qDU399j8KhnfAJPcCfgKc/JjFjhtuxHnSqZG9ZkYvn7amJeCGmiiirjApM8q8Wuzjj+ncwA46+nq2+FOdK3PwytqvjdRfYGNVl6WApcx/61Yf00n/SNTtLXNFrJLd8Pjil7Jmklw+AcEIO4j1n41ONyPfnrxIgZ30xRg/atYo0ucU0WydNFA5En/3lc/Ut/wD4qQpYbwXV1A19OBA4VSFiGoFQwJwnWqzocFlsMj7RUDyZZ9tw0Xl3fXCYMuttSBQEkZAfR8AKTOOcYklkHyC5uliBOqWV95OmCiAbDr1pkdJOXIpZdCtZk8Fo17pqq/ltx+N3P1//AKrUZZvxq5/Smmfp1ndGL9Uo9y2Qp8K9KHwqpGeU7G5uT/xX++tbxE+lJM3tlkP+arLw6fcq/Fafcth7lB1dBjrllH7a0futB/PxfpE++qnbhkZ6qT7WY/trVLwmEYxEnpL3ev7qt+nPuQvFa28JMtk8cth1uIf0i/fWuTmO0Xrcwj+2tVh+5kP81H9UfdWfyKL+bT6o+6p/Tvco/F4f1ZY781WQGTdQ/XFa/wB+Nj+NQ/WquFhW3cXEUUbMm7IyhkkX5ylTt06EYr6C4PYWk0EUsdvDodFZfwa9GAPhVJaJRe7N2n1Ubo8URCfnWwHW6i9xJ/UK9XnKwP8AtUXvJH7KsleD243EEQP9Gn3Vn+5kP8zH9Rfuqvwse4/iK0/fjYfjUP1q9Xm+xO3yqH61M/lC4PCeHXZWGPWIXIOhQRgZznFVld2kZSyYRpvc2mrzV3BZQR06HNJsqjCUVvuTkav31WX41B+kWl694nDPxawMMqSBUnyUYNjK7Zx0q4m4JbHP+jw/o0+6q65r4TBDxewEMSRjsbgkIoXJGBvjrsTTXQoJvJGTo5cOeOsMejZDJ9shqzRVa8pPnjlx6rOMf/sz+2rKp1XoRDCiiimAVv5aPR4f/XI/1GowUUVSQuZF3f8Artt/RTf5KlKKKhlGc3E/4GT8xv1VYvIH8W2X9Xi/wCiirRGQJ+iiirFwpX576Wn9aT/C9FFVn6WArX38ZcN/pJv8C1aNFFL0/wC2iWBqmuI/xpf+2L/Ca9oper/aZMeZA8Z//F4v6xL/AP0SVHR+ivsFFFdDTnI8W9ET2va8orWcI9ryiioAKxm+b+cP1GiihloczOvKKKsVA9D7D+qrq8mP8V2n9H+015RWW87PhP8AIaaKKKznZITnf+L7v+gk/wAJqo0/gbH+sWf/AFUoorHqf3K/qWXJl7mq356/jiw/oLj/AC0UVps9DIMOTv47u/6pD/iqy6KKKvQiHzP/2Q==">
            <a:hlinkClick r:id="rId2"/>
          </p:cNvPr>
          <p:cNvSpPr>
            <a:spLocks noChangeAspect="1" noChangeArrowheads="1"/>
          </p:cNvSpPr>
          <p:nvPr/>
        </p:nvSpPr>
        <p:spPr bwMode="auto">
          <a:xfrm>
            <a:off x="53975" y="-1233488"/>
            <a:ext cx="41148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764704"/>
            <a:ext cx="488094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203754"/>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80528" y="152400"/>
            <a:ext cx="7560840" cy="1692275"/>
          </a:xfrm>
        </p:spPr>
        <p:txBody>
          <a:bodyPr lIns="0" rIns="0" bIns="0">
            <a:normAutofit/>
          </a:bodyPr>
          <a:lstStyle/>
          <a:p>
            <a:pPr algn="ctr" eaLnBrk="1" hangingPunct="1">
              <a:defRPr/>
            </a:pPr>
            <a:r>
              <a:rPr sz="3200" b="1" dirty="0">
                <a:solidFill>
                  <a:srgbClr val="FF0000"/>
                </a:solidFill>
                <a:effectLst>
                  <a:outerShdw blurRad="38100" dist="38100" dir="2700000" algn="tl">
                    <a:srgbClr val="000000">
                      <a:alpha val="43137"/>
                    </a:srgbClr>
                  </a:outerShdw>
                </a:effectLst>
              </a:rPr>
              <a:t>Hangi konularda Rehberlik Servisinden Yardım Alabilirsiniz?</a:t>
            </a:r>
          </a:p>
        </p:txBody>
      </p:sp>
      <p:sp>
        <p:nvSpPr>
          <p:cNvPr id="11267" name="Content Placeholder 2"/>
          <p:cNvSpPr>
            <a:spLocks noGrp="1"/>
          </p:cNvSpPr>
          <p:nvPr>
            <p:ph idx="4294967295"/>
          </p:nvPr>
        </p:nvSpPr>
        <p:spPr>
          <a:xfrm>
            <a:off x="0" y="1600200"/>
            <a:ext cx="4830763" cy="4525963"/>
          </a:xfrm>
        </p:spPr>
        <p:txBody>
          <a:bodyPr rtlCol="0">
            <a:normAutofit lnSpcReduction="10000"/>
          </a:bodyPr>
          <a:lstStyle/>
          <a:p>
            <a:pPr marL="273050" indent="-273050" eaLnBrk="1" fontAlgn="auto" hangingPunct="1">
              <a:spcAft>
                <a:spcPts val="0"/>
              </a:spcAft>
              <a:buFontTx/>
              <a:buNone/>
              <a:defRPr/>
            </a:pPr>
            <a:r>
              <a:rPr dirty="0"/>
              <a:t>    </a:t>
            </a:r>
          </a:p>
          <a:p>
            <a:pPr marL="273050" indent="-273050" eaLnBrk="1" fontAlgn="auto" hangingPunct="1">
              <a:spcAft>
                <a:spcPts val="0"/>
              </a:spcAft>
              <a:buFontTx/>
              <a:buNone/>
              <a:defRPr/>
            </a:pPr>
            <a:r>
              <a:rPr dirty="0"/>
              <a:t>   </a:t>
            </a:r>
            <a:r>
              <a:rPr sz="3600" b="1" dirty="0">
                <a:solidFill>
                  <a:srgbClr val="0B5395"/>
                </a:solidFill>
              </a:rPr>
              <a:t>Bireysel Alanda</a:t>
            </a:r>
          </a:p>
          <a:p>
            <a:pPr marL="273050" indent="-273050" eaLnBrk="1" fontAlgn="auto" hangingPunct="1">
              <a:spcAft>
                <a:spcPts val="0"/>
              </a:spcAft>
              <a:buFontTx/>
              <a:buNone/>
              <a:defRPr/>
            </a:pPr>
            <a:endParaRPr b="1" dirty="0">
              <a:solidFill>
                <a:srgbClr val="0B5395"/>
              </a:solidFill>
            </a:endParaRPr>
          </a:p>
          <a:p>
            <a:pPr marL="0" indent="-273050" eaLnBrk="1" fontAlgn="auto" hangingPunct="1">
              <a:spcAft>
                <a:spcPts val="0"/>
              </a:spcAft>
              <a:buFontTx/>
              <a:buNone/>
              <a:defRPr/>
            </a:pPr>
            <a:r>
              <a:rPr sz="3600" dirty="0"/>
              <a:t>Bireyler, kendileriyle ilgili kişisel problemlerinin çözümü için rehberlik servisinden yardım alabilirler.  </a:t>
            </a:r>
          </a:p>
          <a:p>
            <a:pPr marL="0" indent="0" eaLnBrk="1" fontAlgn="auto" hangingPunct="1">
              <a:spcAft>
                <a:spcPts val="0"/>
              </a:spcAft>
              <a:buFont typeface="Arial" pitchFamily="34" charset="0"/>
              <a:buNone/>
              <a:defRPr/>
            </a:pPr>
            <a:endParaRPr sz="2600" dirty="0"/>
          </a:p>
        </p:txBody>
      </p:sp>
      <p:pic>
        <p:nvPicPr>
          <p:cNvPr id="6" name="Picture 4" descr="C:\Users\Engin\Pictures\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98242"/>
            <a:ext cx="4263863" cy="477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ehberlik\E\e dergi resimler-2\okul-ders\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314" y="4077072"/>
            <a:ext cx="4067944"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idx="4294967295"/>
          </p:nvPr>
        </p:nvSpPr>
        <p:spPr>
          <a:xfrm>
            <a:off x="914400" y="274638"/>
            <a:ext cx="8229600" cy="1143000"/>
          </a:xfrm>
        </p:spPr>
        <p:txBody>
          <a:bodyPr lIns="0" rIns="0" bIns="0" rtlCol="0" anchor="b">
            <a:noAutofit/>
          </a:bodyPr>
          <a:lstStyle/>
          <a:p>
            <a:pPr algn="ctr" eaLnBrk="1" fontAlgn="auto" hangingPunct="1">
              <a:spcAft>
                <a:spcPts val="0"/>
              </a:spcAft>
              <a:defRPr/>
            </a:pPr>
            <a:r>
              <a:rPr b="1" dirty="0">
                <a:solidFill>
                  <a:srgbClr val="FF0000"/>
                </a:solidFill>
                <a:effectLst>
                  <a:outerShdw blurRad="38100" dist="38100" dir="2700000" algn="tl">
                    <a:srgbClr val="000000">
                      <a:alpha val="43137"/>
                    </a:srgbClr>
                  </a:outerShdw>
                </a:effectLst>
              </a:rPr>
              <a:t>Hangi Konularda Rehberlik Servisinden Yardım Alabilirsiniz?</a:t>
            </a:r>
          </a:p>
        </p:txBody>
      </p:sp>
      <p:sp>
        <p:nvSpPr>
          <p:cNvPr id="17411" name="Content Placeholder 2"/>
          <p:cNvSpPr>
            <a:spLocks noGrp="1"/>
          </p:cNvSpPr>
          <p:nvPr>
            <p:ph idx="4294967295"/>
          </p:nvPr>
        </p:nvSpPr>
        <p:spPr>
          <a:xfrm>
            <a:off x="0" y="1484313"/>
            <a:ext cx="4967288" cy="4525962"/>
          </a:xfrm>
        </p:spPr>
        <p:txBody>
          <a:bodyPr>
            <a:normAutofit fontScale="92500" lnSpcReduction="20000"/>
          </a:bodyPr>
          <a:lstStyle/>
          <a:p>
            <a:pPr marL="273050" indent="-273050" eaLnBrk="1" hangingPunct="1">
              <a:buFontTx/>
              <a:buNone/>
            </a:pPr>
            <a:r>
              <a:rPr lang="tr-TR" sz="2000" dirty="0">
                <a:solidFill>
                  <a:srgbClr val="FF0000"/>
                </a:solidFill>
              </a:rPr>
              <a:t>Eğitsel rehberlik hizmetleri</a:t>
            </a:r>
            <a:r>
              <a:rPr lang="tr-TR" sz="2000" dirty="0"/>
              <a:t>nin genel amaçlarını</a:t>
            </a:r>
            <a:r>
              <a:rPr lang="tr-TR" sz="1900" dirty="0"/>
              <a:t>, </a:t>
            </a:r>
          </a:p>
          <a:p>
            <a:pPr eaLnBrk="1" hangingPunct="1">
              <a:buFont typeface="Wingdings" pitchFamily="2" charset="2"/>
              <a:buChar char="Ø"/>
            </a:pPr>
            <a:r>
              <a:rPr lang="tr-TR" sz="1900" dirty="0"/>
              <a:t>öğrencinin okula ve okulun bulunduğu çevreye uyum sağlaması,</a:t>
            </a:r>
          </a:p>
          <a:p>
            <a:pPr eaLnBrk="1" hangingPunct="1">
              <a:buFont typeface="Wingdings" pitchFamily="2" charset="2"/>
              <a:buChar char="Ø"/>
            </a:pPr>
            <a:r>
              <a:rPr lang="tr-TR" sz="1900" dirty="0"/>
              <a:t>etkin ders çalışma becerilerini kazanması, eğitsel kararlar vermesi ve seçimler yapması, </a:t>
            </a:r>
          </a:p>
          <a:p>
            <a:pPr eaLnBrk="1" hangingPunct="1">
              <a:buFont typeface="Wingdings" pitchFamily="2" charset="2"/>
              <a:buChar char="Ø"/>
            </a:pPr>
            <a:r>
              <a:rPr lang="tr-TR" sz="1900" dirty="0"/>
              <a:t>başarıyı engelleyen etmenleri azaltma ya da ortadan kaldırma,</a:t>
            </a:r>
          </a:p>
          <a:p>
            <a:pPr eaLnBrk="1" hangingPunct="1">
              <a:buFont typeface="Wingdings" pitchFamily="2" charset="2"/>
              <a:buChar char="Ø"/>
            </a:pPr>
            <a:r>
              <a:rPr lang="tr-TR" sz="1900" dirty="0"/>
              <a:t> öğrencilerin ilgi, yetenek ve eğitim özelliklerine uygun bir eğitsel ortam oluşturma, </a:t>
            </a:r>
          </a:p>
          <a:p>
            <a:pPr eaLnBrk="1" hangingPunct="1">
              <a:buFont typeface="Wingdings" pitchFamily="2" charset="2"/>
              <a:buChar char="Ø"/>
            </a:pPr>
            <a:r>
              <a:rPr lang="tr-TR" sz="1900" dirty="0"/>
              <a:t>okul yaşamı ile mesleki yaşamı arasındaki ilişkiyi sağlama oluşturmaktadır.</a:t>
            </a:r>
          </a:p>
          <a:p>
            <a:pPr marL="273050" indent="-273050" eaLnBrk="1" hangingPunct="1">
              <a:buFontTx/>
              <a:buNone/>
            </a:pPr>
            <a:r>
              <a:rPr lang="tr-TR" sz="1900" dirty="0"/>
              <a:t>    </a:t>
            </a:r>
            <a:r>
              <a:rPr sz="1900" dirty="0" err="1"/>
              <a:t>Bireyler</a:t>
            </a:r>
            <a:r>
              <a:rPr sz="1900" dirty="0"/>
              <a:t>,  eğitim yaşamlarıyla ilgili tüm konularda yardım almak amacıyla rehberlik servisine başvurabilirler. </a:t>
            </a:r>
          </a:p>
          <a:p>
            <a:pPr marL="273050" indent="-273050" eaLnBrk="1" hangingPunct="1">
              <a:buFontTx/>
              <a:buNone/>
            </a:pPr>
            <a:endParaRPr sz="1900" dirty="0"/>
          </a:p>
        </p:txBody>
      </p:sp>
      <p:pic>
        <p:nvPicPr>
          <p:cNvPr id="4099" name="Picture 3" descr="D:\rehberlik\E\e dergi resimler-2\okul-ders\382489-3-4-ef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872647"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0" y="1143000"/>
            <a:ext cx="5791200" cy="5486400"/>
          </a:xfrm>
        </p:spPr>
        <p:txBody>
          <a:bodyPr rtlCol="0">
            <a:normAutofit fontScale="92500" lnSpcReduction="10000"/>
          </a:bodyPr>
          <a:lstStyle/>
          <a:p>
            <a:pPr marL="273050" indent="-273050" eaLnBrk="1" fontAlgn="auto" hangingPunct="1">
              <a:lnSpc>
                <a:spcPct val="80000"/>
              </a:lnSpc>
              <a:spcAft>
                <a:spcPts val="0"/>
              </a:spcAft>
              <a:buFont typeface="Arial" pitchFamily="34" charset="0"/>
              <a:buChar char="•"/>
              <a:defRPr/>
            </a:pPr>
            <a:r>
              <a:rPr lang="tr-TR" sz="3200" dirty="0">
                <a:solidFill>
                  <a:schemeClr val="tx2">
                    <a:lumMod val="75000"/>
                  </a:schemeClr>
                </a:solidFill>
              </a:rPr>
              <a:t>Okula Uyum Sağlanması</a:t>
            </a:r>
          </a:p>
          <a:p>
            <a:pPr marL="273050" indent="-273050" eaLnBrk="1" fontAlgn="auto" hangingPunct="1">
              <a:lnSpc>
                <a:spcPct val="80000"/>
              </a:lnSpc>
              <a:spcAft>
                <a:spcPts val="0"/>
              </a:spcAft>
              <a:buFont typeface="Arial" pitchFamily="34" charset="0"/>
              <a:buChar char="•"/>
              <a:defRPr/>
            </a:pPr>
            <a:endParaRPr lang="tr-TR" sz="3200" dirty="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a:solidFill>
                  <a:schemeClr val="tx2">
                    <a:lumMod val="75000"/>
                  </a:schemeClr>
                </a:solidFill>
              </a:rPr>
              <a:t>Etkili-Verimli Ders Çalışma Yolları Hakkında Bilgi Verilmesi.</a:t>
            </a:r>
          </a:p>
          <a:p>
            <a:pPr marL="273050" indent="-273050" eaLnBrk="1" fontAlgn="auto" hangingPunct="1">
              <a:lnSpc>
                <a:spcPct val="80000"/>
              </a:lnSpc>
              <a:spcAft>
                <a:spcPts val="0"/>
              </a:spcAft>
              <a:buFont typeface="Arial" pitchFamily="34" charset="0"/>
              <a:buChar char="•"/>
              <a:defRPr/>
            </a:pPr>
            <a:endParaRPr lang="tr-TR" sz="3200" dirty="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a:solidFill>
                  <a:schemeClr val="tx2">
                    <a:lumMod val="75000"/>
                  </a:schemeClr>
                </a:solidFill>
              </a:rPr>
              <a:t>Okul ve sınıf kurallarının öğrenilmesi</a:t>
            </a:r>
          </a:p>
          <a:p>
            <a:pPr marL="273050" indent="-273050" eaLnBrk="1" fontAlgn="auto" hangingPunct="1">
              <a:lnSpc>
                <a:spcPct val="80000"/>
              </a:lnSpc>
              <a:spcAft>
                <a:spcPts val="0"/>
              </a:spcAft>
              <a:buFont typeface="Arial" pitchFamily="34" charset="0"/>
              <a:buChar char="•"/>
              <a:defRPr/>
            </a:pPr>
            <a:endParaRPr lang="tr-TR" sz="3200" dirty="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a:solidFill>
                  <a:schemeClr val="tx2">
                    <a:lumMod val="75000"/>
                  </a:schemeClr>
                </a:solidFill>
              </a:rPr>
              <a:t>Motivasyonu Arttırıcı Çalışmalar</a:t>
            </a:r>
          </a:p>
          <a:p>
            <a:pPr marL="273050" indent="-273050" eaLnBrk="1" fontAlgn="auto" hangingPunct="1">
              <a:lnSpc>
                <a:spcPct val="80000"/>
              </a:lnSpc>
              <a:spcAft>
                <a:spcPts val="0"/>
              </a:spcAft>
              <a:buFont typeface="Arial" pitchFamily="34" charset="0"/>
              <a:buChar char="•"/>
              <a:defRPr/>
            </a:pPr>
            <a:endParaRPr lang="tr-TR" sz="3200" dirty="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a:solidFill>
                  <a:schemeClr val="tx2">
                    <a:lumMod val="75000"/>
                  </a:schemeClr>
                </a:solidFill>
              </a:rPr>
              <a:t>Eğitimle İlgili Çeşitli Konularda Bilgi Verilmesi: </a:t>
            </a:r>
            <a:r>
              <a:rPr lang="tr-TR" dirty="0">
                <a:solidFill>
                  <a:schemeClr val="tx2">
                    <a:lumMod val="75000"/>
                  </a:schemeClr>
                </a:solidFill>
              </a:rPr>
              <a:t>Sınav kaygısı –güvenli internet kullanımı seminerleri</a:t>
            </a:r>
            <a:endParaRPr lang="tr-TR" sz="3200" dirty="0">
              <a:solidFill>
                <a:schemeClr val="tx2">
                  <a:lumMod val="75000"/>
                </a:schemeClr>
              </a:solidFill>
            </a:endParaRPr>
          </a:p>
        </p:txBody>
      </p:sp>
      <p:pic>
        <p:nvPicPr>
          <p:cNvPr id="2050" name="Picture 2" descr="C:\Users\enginhoca\Desktop\RESİMLER\Kuantum-Ogrenci-Koclug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24"/>
                    </a14:imgEffect>
                  </a14:imgLayer>
                </a14:imgProps>
              </a:ext>
              <a:ext uri="{28A0092B-C50C-407E-A947-70E740481C1C}">
                <a14:useLocalDpi xmlns:a14="http://schemas.microsoft.com/office/drawing/2010/main" val="0"/>
              </a:ext>
            </a:extLst>
          </a:blip>
          <a:srcRect/>
          <a:stretch>
            <a:fillRect/>
          </a:stretch>
        </p:blipFill>
        <p:spPr bwMode="auto">
          <a:xfrm>
            <a:off x="5076056" y="188639"/>
            <a:ext cx="2952328" cy="32482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rehberlik\E\e dergi resimler-2\rehberlik\7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0"/>
            <a:ext cx="1008032" cy="68523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rehberlik\E\e dergi resimler-2\okul-ders\sınav k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5385" y="5485584"/>
            <a:ext cx="2102999" cy="1382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914400" y="100013"/>
            <a:ext cx="8229600" cy="1143000"/>
          </a:xfrm>
        </p:spPr>
        <p:txBody>
          <a:bodyPr lIns="0" rIns="0" bIns="0" rtlCol="0" anchor="b">
            <a:noAutofit/>
          </a:bodyPr>
          <a:lstStyle/>
          <a:p>
            <a:pPr algn="ctr" eaLnBrk="1" fontAlgn="auto" hangingPunct="1">
              <a:spcAft>
                <a:spcPts val="0"/>
              </a:spcAft>
              <a:defRPr/>
            </a:pPr>
            <a:r>
              <a:rPr sz="2800" b="1" dirty="0" err="1">
                <a:solidFill>
                  <a:srgbClr val="FF0000"/>
                </a:solidFill>
                <a:effectLst>
                  <a:outerShdw blurRad="38100" dist="38100" dir="2700000" algn="tl">
                    <a:srgbClr val="000000">
                      <a:alpha val="43137"/>
                    </a:srgbClr>
                  </a:outerShdw>
                </a:effectLst>
              </a:rPr>
              <a:t>Hangi</a:t>
            </a:r>
            <a:r>
              <a:rPr sz="2800" b="1" dirty="0">
                <a:solidFill>
                  <a:srgbClr val="FF0000"/>
                </a:solidFill>
                <a:effectLst>
                  <a:outerShdw blurRad="38100" dist="38100" dir="2700000" algn="tl">
                    <a:srgbClr val="000000">
                      <a:alpha val="43137"/>
                    </a:srgbClr>
                  </a:outerShdw>
                </a:effectLst>
              </a:rPr>
              <a:t> </a:t>
            </a:r>
            <a:r>
              <a:rPr sz="2800" b="1" dirty="0" err="1">
                <a:solidFill>
                  <a:srgbClr val="FF0000"/>
                </a:solidFill>
                <a:effectLst>
                  <a:outerShdw blurRad="38100" dist="38100" dir="2700000" algn="tl">
                    <a:srgbClr val="000000">
                      <a:alpha val="43137"/>
                    </a:srgbClr>
                  </a:outerShdw>
                </a:effectLst>
              </a:rPr>
              <a:t>konularda</a:t>
            </a:r>
            <a:r>
              <a:rPr lang="tr-TR" sz="2800" dirty="0">
                <a:solidFill>
                  <a:srgbClr val="FF0000"/>
                </a:solidFill>
                <a:effectLst>
                  <a:outerShdw blurRad="38100" dist="38100" dir="2700000" algn="tl">
                    <a:srgbClr val="000000">
                      <a:alpha val="43137"/>
                    </a:srgbClr>
                  </a:outerShdw>
                </a:effectLst>
              </a:rPr>
              <a:t> </a:t>
            </a:r>
            <a:r>
              <a:rPr sz="2800" b="1" dirty="0" err="1">
                <a:solidFill>
                  <a:srgbClr val="FF0000"/>
                </a:solidFill>
                <a:effectLst>
                  <a:outerShdw blurRad="38100" dist="38100" dir="2700000" algn="tl">
                    <a:srgbClr val="000000">
                      <a:alpha val="43137"/>
                    </a:srgbClr>
                  </a:outerShdw>
                </a:effectLst>
              </a:rPr>
              <a:t>Rehberlik</a:t>
            </a:r>
            <a:r>
              <a:rPr sz="2800" b="1" dirty="0">
                <a:solidFill>
                  <a:srgbClr val="FF0000"/>
                </a:solidFill>
                <a:effectLst>
                  <a:outerShdw blurRad="38100" dist="38100" dir="2700000" algn="tl">
                    <a:srgbClr val="000000">
                      <a:alpha val="43137"/>
                    </a:srgbClr>
                  </a:outerShdw>
                </a:effectLst>
              </a:rPr>
              <a:t> Servisinden Yardım Alabilirsiniz?</a:t>
            </a:r>
          </a:p>
        </p:txBody>
      </p:sp>
      <p:sp>
        <p:nvSpPr>
          <p:cNvPr id="20483" name="Content Placeholder 2"/>
          <p:cNvSpPr>
            <a:spLocks noGrp="1"/>
          </p:cNvSpPr>
          <p:nvPr>
            <p:ph idx="4294967295"/>
          </p:nvPr>
        </p:nvSpPr>
        <p:spPr>
          <a:xfrm>
            <a:off x="0" y="1268413"/>
            <a:ext cx="5543550" cy="5473700"/>
          </a:xfrm>
        </p:spPr>
        <p:txBody>
          <a:bodyPr>
            <a:normAutofit lnSpcReduction="10000"/>
          </a:bodyPr>
          <a:lstStyle/>
          <a:p>
            <a:pPr marL="273050" indent="-273050" eaLnBrk="1" hangingPunct="1">
              <a:buFontTx/>
              <a:buNone/>
            </a:pPr>
            <a:r>
              <a:rPr lang="tr-TR" sz="3200" b="1" dirty="0">
                <a:solidFill>
                  <a:schemeClr val="tx2">
                    <a:lumMod val="75000"/>
                  </a:schemeClr>
                </a:solidFill>
              </a:rPr>
              <a:t>M</a:t>
            </a:r>
            <a:r>
              <a:rPr sz="3200" b="1" dirty="0">
                <a:solidFill>
                  <a:schemeClr val="tx2">
                    <a:lumMod val="75000"/>
                  </a:schemeClr>
                </a:solidFill>
              </a:rPr>
              <a:t>esleki rehberlikte: </a:t>
            </a:r>
          </a:p>
          <a:p>
            <a:pPr marL="273050" indent="-273050" eaLnBrk="1" hangingPunct="1">
              <a:buFontTx/>
              <a:buNone/>
            </a:pPr>
            <a:r>
              <a:rPr lang="tr-TR" sz="2600" dirty="0"/>
              <a:t>A</a:t>
            </a:r>
            <a:r>
              <a:rPr sz="2600" dirty="0"/>
              <a:t>sıl amaç: bireyin yetenek, ilgi, değer ve olanakları çerçevesinde yapmaktan mutluluk duyacağı mesleği seçmesi için ona yardımcı olmaktır.</a:t>
            </a:r>
          </a:p>
          <a:p>
            <a:pPr marL="273050" indent="-273050" eaLnBrk="1" hangingPunct="1">
              <a:buFontTx/>
              <a:buNone/>
            </a:pPr>
            <a:endParaRPr sz="2600" dirty="0"/>
          </a:p>
          <a:p>
            <a:pPr marL="273050" indent="-273050" eaLnBrk="1" hangingPunct="1">
              <a:buFontTx/>
              <a:buNone/>
            </a:pPr>
            <a:r>
              <a:rPr lang="tr-TR" sz="2600" dirty="0"/>
              <a:t>D</a:t>
            </a:r>
            <a:r>
              <a:rPr sz="2600" dirty="0"/>
              <a:t>iğer amaçlar: Birey</a:t>
            </a:r>
            <a:r>
              <a:rPr lang="tr-TR" sz="2600" dirty="0"/>
              <a:t>in ilgi duyduğu ve ileride seçmeyi düşündüğü bir mesleği tüm yönleriyle ona tanıtmak,</a:t>
            </a:r>
          </a:p>
          <a:p>
            <a:pPr marL="273050" indent="-273050" eaLnBrk="1" hangingPunct="1">
              <a:buFontTx/>
              <a:buNone/>
            </a:pPr>
            <a:r>
              <a:rPr sz="2600" dirty="0"/>
              <a:t>   </a:t>
            </a:r>
            <a:r>
              <a:rPr lang="tr-TR" sz="2600" dirty="0"/>
              <a:t>B</a:t>
            </a:r>
            <a:r>
              <a:rPr sz="2600" dirty="0"/>
              <a:t>ireye haberdar olmadığı yeni meslekler ve iş imkanları hakkında bilgi vermek, </a:t>
            </a:r>
          </a:p>
          <a:p>
            <a:pPr marL="273050" indent="-273050" eaLnBrk="1" hangingPunct="1">
              <a:buFontTx/>
              <a:buNone/>
            </a:pPr>
            <a:endParaRPr sz="2600" dirty="0"/>
          </a:p>
          <a:p>
            <a:pPr marL="273050" indent="-273050" eaLnBrk="1" hangingPunct="1">
              <a:buFontTx/>
              <a:buNone/>
            </a:pPr>
            <a:endParaRPr sz="2600" dirty="0"/>
          </a:p>
          <a:p>
            <a:pPr marL="273050" indent="-273050" eaLnBrk="1" hangingPunct="1">
              <a:buFontTx/>
              <a:buNone/>
            </a:pPr>
            <a:endParaRPr sz="2600" dirty="0"/>
          </a:p>
        </p:txBody>
      </p:sp>
      <p:pic>
        <p:nvPicPr>
          <p:cNvPr id="1026" name="Picture 2" descr="C:\Users\enginhoca\Desktop\RESİMLER\HURRİYET-UFUK_TARHAN-GELECEGIN_MESLEKLERI-19_TEMMUZ_2012-FOTOGRAF.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72" b="100000" l="444" r="99516"/>
                    </a14:imgEffect>
                  </a14:imgLayer>
                </a14:imgProps>
              </a:ext>
              <a:ext uri="{28A0092B-C50C-407E-A947-70E740481C1C}">
                <a14:useLocalDpi xmlns:a14="http://schemas.microsoft.com/office/drawing/2010/main" val="0"/>
              </a:ext>
            </a:extLst>
          </a:blip>
          <a:srcRect/>
          <a:stretch>
            <a:fillRect/>
          </a:stretch>
        </p:blipFill>
        <p:spPr bwMode="auto">
          <a:xfrm>
            <a:off x="5508105" y="1556792"/>
            <a:ext cx="36358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ginhoca\Desktop\RESİMLER\images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93" b="100000" l="364" r="100000"/>
                    </a14:imgEffect>
                  </a14:imgLayer>
                </a14:imgProps>
              </a:ext>
              <a:ext uri="{28A0092B-C50C-407E-A947-70E740481C1C}">
                <a14:useLocalDpi xmlns:a14="http://schemas.microsoft.com/office/drawing/2010/main" val="0"/>
              </a:ext>
            </a:extLst>
          </a:blip>
          <a:srcRect/>
          <a:stretch>
            <a:fillRect/>
          </a:stretch>
        </p:blipFill>
        <p:spPr bwMode="auto">
          <a:xfrm>
            <a:off x="6228185" y="4221088"/>
            <a:ext cx="2736304"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4294967295"/>
          </p:nvPr>
        </p:nvSpPr>
        <p:spPr>
          <a:xfrm>
            <a:off x="0" y="1355725"/>
            <a:ext cx="5715000" cy="4953000"/>
          </a:xfrm>
        </p:spPr>
        <p:txBody>
          <a:bodyPr>
            <a:normAutofit lnSpcReduction="10000"/>
          </a:bodyPr>
          <a:lstStyle/>
          <a:p>
            <a:pPr marL="273050" indent="-273050" eaLnBrk="1" hangingPunct="1">
              <a:lnSpc>
                <a:spcPct val="80000"/>
              </a:lnSpc>
            </a:pPr>
            <a:r>
              <a:rPr sz="3200" dirty="0"/>
              <a:t>İlgi ve yeteneklerimi bilmek istiyorum</a:t>
            </a:r>
          </a:p>
          <a:p>
            <a:pPr marL="273050" indent="-273050" eaLnBrk="1" hangingPunct="1">
              <a:lnSpc>
                <a:spcPct val="80000"/>
              </a:lnSpc>
            </a:pPr>
            <a:r>
              <a:rPr sz="3200" dirty="0"/>
              <a:t>Hangi mesleklere yatkın olduğumu bilmiyorum</a:t>
            </a:r>
          </a:p>
          <a:p>
            <a:pPr marL="273050" indent="-273050" eaLnBrk="1" hangingPunct="1">
              <a:lnSpc>
                <a:spcPct val="80000"/>
              </a:lnSpc>
            </a:pPr>
            <a:r>
              <a:rPr sz="3200" dirty="0"/>
              <a:t>Hangi alanı seçeceğime karar veremiyorum</a:t>
            </a:r>
          </a:p>
          <a:p>
            <a:pPr marL="273050" indent="-273050" eaLnBrk="1" hangingPunct="1">
              <a:lnSpc>
                <a:spcPct val="80000"/>
              </a:lnSpc>
            </a:pPr>
            <a:r>
              <a:rPr sz="3200" dirty="0"/>
              <a:t>İlgi duyduğum meslekler hakkında bilgi edinmek istiyorum</a:t>
            </a:r>
          </a:p>
          <a:p>
            <a:pPr marL="273050" indent="-273050" eaLnBrk="1" hangingPunct="1">
              <a:lnSpc>
                <a:spcPct val="80000"/>
              </a:lnSpc>
            </a:pPr>
            <a:r>
              <a:rPr sz="3200" dirty="0"/>
              <a:t>İlgi duyduğum mesleği yapıp yapamayacağımı bilmiyorum.</a:t>
            </a:r>
          </a:p>
        </p:txBody>
      </p:sp>
      <p:pic>
        <p:nvPicPr>
          <p:cNvPr id="9218" name="Picture 2" descr="https://encrypted-tbn0.gstatic.com/images?q=tbn:ANd9GcTwFtUAUqjZPgOUFO16V-kZtfgz-YhoRxdY2xFldZEADdHV31xXk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312" y="1628799"/>
            <a:ext cx="2441088" cy="4320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1 Resim" descr="Resim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901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5232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5494804" cy="5213735"/>
          </a:xfrm>
          <a:prstGeom prst="rect">
            <a:avLst/>
          </a:prstGeom>
        </p:spPr>
        <p:txBody>
          <a:bodyPr wrap="square">
            <a:spAutoFit/>
          </a:bodyPr>
          <a:lstStyle/>
          <a:p>
            <a:pPr>
              <a:buNone/>
            </a:pPr>
            <a:r>
              <a:rPr lang="tr-TR" dirty="0">
                <a:solidFill>
                  <a:srgbClr val="FFFF00"/>
                </a:solidFill>
              </a:rPr>
              <a:t>REHBERLİK NE DEĞİLDİR???</a:t>
            </a:r>
          </a:p>
          <a:p>
            <a:pPr>
              <a:buNone/>
            </a:pPr>
            <a:endParaRPr lang="tr-TR" dirty="0">
              <a:solidFill>
                <a:srgbClr val="FFFF00"/>
              </a:solidFill>
            </a:endParaRPr>
          </a:p>
          <a:p>
            <a:pPr>
              <a:buNone/>
            </a:pPr>
            <a:endParaRPr lang="tr-TR" dirty="0">
              <a:solidFill>
                <a:srgbClr val="FFFF00"/>
              </a:solidFill>
            </a:endParaRPr>
          </a:p>
          <a:p>
            <a:pPr>
              <a:buNone/>
            </a:pPr>
            <a:r>
              <a:rPr lang="tr-TR" dirty="0">
                <a:solidFill>
                  <a:srgbClr val="FFFF00"/>
                </a:solidFill>
              </a:rPr>
              <a:t>Çocuğun elinden tutup yürütmek, bütün ihtiyaçlarını karşılamak değildir. </a:t>
            </a:r>
          </a:p>
          <a:p>
            <a:pPr>
              <a:buNone/>
            </a:pPr>
            <a:endParaRPr lang="tr-TR" dirty="0">
              <a:solidFill>
                <a:srgbClr val="FFFF00"/>
              </a:solidFill>
            </a:endParaRPr>
          </a:p>
          <a:p>
            <a:pPr>
              <a:buNone/>
            </a:pPr>
            <a:endParaRPr lang="tr-TR" sz="1600" dirty="0">
              <a:solidFill>
                <a:srgbClr val="FFFF00"/>
              </a:solidFill>
            </a:endParaRPr>
          </a:p>
        </p:txBody>
      </p:sp>
    </p:spTree>
    <p:extLst>
      <p:ext uri="{BB962C8B-B14F-4D97-AF65-F5344CB8AC3E}">
        <p14:creationId xmlns:p14="http://schemas.microsoft.com/office/powerpoint/2010/main" val="2401449279"/>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3766612" cy="4142673"/>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endParaRPr lang="tr-TR" dirty="0">
              <a:solidFill>
                <a:srgbClr val="FFFF00"/>
              </a:solidFill>
            </a:endParaRPr>
          </a:p>
          <a:p>
            <a:pPr>
              <a:buNone/>
            </a:pPr>
            <a:r>
              <a:rPr lang="tr-TR" sz="2800" dirty="0">
                <a:solidFill>
                  <a:srgbClr val="FFFF00"/>
                </a:solidFill>
              </a:rPr>
              <a:t>Öğrenciyi korumak, her sıkıntıdan      kurtarmak değildir</a:t>
            </a:r>
            <a:r>
              <a:rPr lang="tr-TR" dirty="0">
                <a:solidFill>
                  <a:srgbClr val="FFFF00"/>
                </a:solidFill>
              </a:rPr>
              <a:t>. </a:t>
            </a:r>
          </a:p>
          <a:p>
            <a:pPr>
              <a:buNone/>
            </a:pPr>
            <a:endParaRPr lang="tr-TR" sz="1600" dirty="0">
              <a:solidFill>
                <a:srgbClr val="FFFF00"/>
              </a:solidFill>
            </a:endParaRPr>
          </a:p>
        </p:txBody>
      </p:sp>
      <p:pic>
        <p:nvPicPr>
          <p:cNvPr id="6" name="Picture 5" descr="C:\Users\kullaniciadi\Desktop\tp20crying20boy20smallsk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2708920"/>
            <a:ext cx="400483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34897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914400" y="76200"/>
            <a:ext cx="8229600" cy="1143000"/>
          </a:xfrm>
        </p:spPr>
        <p:txBody>
          <a:bodyPr lIns="0" rIns="0" bIns="0"/>
          <a:lstStyle/>
          <a:p>
            <a:pPr algn="ctr" eaLnBrk="1" hangingPunct="1">
              <a:defRPr/>
            </a:pPr>
            <a:r>
              <a:rPr b="1" dirty="0">
                <a:solidFill>
                  <a:srgbClr val="FF0000"/>
                </a:solidFill>
                <a:effectLst>
                  <a:outerShdw blurRad="38100" dist="38100" dir="2700000" algn="tl">
                    <a:srgbClr val="000000">
                      <a:alpha val="43137"/>
                    </a:srgbClr>
                  </a:outerShdw>
                </a:effectLst>
              </a:rPr>
              <a:t>Rehberlik Nedir?</a:t>
            </a:r>
          </a:p>
        </p:txBody>
      </p:sp>
      <p:sp>
        <p:nvSpPr>
          <p:cNvPr id="9219" name="Content Placeholder 2"/>
          <p:cNvSpPr>
            <a:spLocks noGrp="1"/>
          </p:cNvSpPr>
          <p:nvPr>
            <p:ph idx="4294967295"/>
          </p:nvPr>
        </p:nvSpPr>
        <p:spPr>
          <a:xfrm>
            <a:off x="4644008" y="1066800"/>
            <a:ext cx="3384376" cy="4522440"/>
          </a:xfrm>
        </p:spPr>
        <p:txBody>
          <a:bodyPr anchor="ctr">
            <a:normAutofit fontScale="70000" lnSpcReduction="20000"/>
          </a:bodyPr>
          <a:lstStyle/>
          <a:p>
            <a:pPr marL="36000" indent="-273050" eaLnBrk="1" hangingPunct="1">
              <a:lnSpc>
                <a:spcPct val="150000"/>
              </a:lnSpc>
              <a:spcBef>
                <a:spcPts val="0"/>
              </a:spcBef>
              <a:buFontTx/>
              <a:buNone/>
            </a:pPr>
            <a:r>
              <a:rPr sz="2400" dirty="0"/>
              <a:t>   </a:t>
            </a:r>
            <a:r>
              <a:rPr lang="tr-TR" sz="2400" dirty="0"/>
              <a:t>          </a:t>
            </a:r>
            <a:r>
              <a:rPr sz="2400" dirty="0"/>
              <a:t> </a:t>
            </a:r>
            <a:r>
              <a:rPr lang="tr-TR" sz="2400" dirty="0"/>
              <a:t>Rehberlik,</a:t>
            </a:r>
          </a:p>
          <a:p>
            <a:pPr marL="105850" eaLnBrk="1" hangingPunct="1">
              <a:lnSpc>
                <a:spcPct val="150000"/>
              </a:lnSpc>
              <a:spcBef>
                <a:spcPts val="0"/>
              </a:spcBef>
              <a:buFont typeface="Wingdings" pitchFamily="2" charset="2"/>
              <a:buChar char="Ø"/>
            </a:pPr>
            <a:r>
              <a:rPr lang="tr-TR" sz="2400" dirty="0"/>
              <a:t>bireyin kendini anlaması,</a:t>
            </a:r>
          </a:p>
          <a:p>
            <a:pPr marL="105850" eaLnBrk="1" hangingPunct="1">
              <a:lnSpc>
                <a:spcPct val="150000"/>
              </a:lnSpc>
              <a:spcBef>
                <a:spcPts val="0"/>
              </a:spcBef>
              <a:buFont typeface="Wingdings" pitchFamily="2" charset="2"/>
              <a:buChar char="Ø"/>
            </a:pPr>
            <a:r>
              <a:rPr lang="tr-TR" sz="2400" dirty="0"/>
              <a:t>problemlerini çözmesi,</a:t>
            </a:r>
          </a:p>
          <a:p>
            <a:pPr marL="105850" eaLnBrk="1" hangingPunct="1">
              <a:lnSpc>
                <a:spcPct val="150000"/>
              </a:lnSpc>
              <a:spcBef>
                <a:spcPts val="0"/>
              </a:spcBef>
              <a:buFont typeface="Wingdings" pitchFamily="2" charset="2"/>
              <a:buChar char="Ø"/>
            </a:pPr>
            <a:r>
              <a:rPr lang="tr-TR" sz="2400" dirty="0"/>
              <a:t>gerçekçi kararlar alması,</a:t>
            </a:r>
          </a:p>
          <a:p>
            <a:pPr marL="105850" eaLnBrk="1" hangingPunct="1">
              <a:lnSpc>
                <a:spcPct val="150000"/>
              </a:lnSpc>
              <a:spcBef>
                <a:spcPts val="0"/>
              </a:spcBef>
              <a:buFont typeface="Wingdings" pitchFamily="2" charset="2"/>
              <a:buChar char="Ø"/>
            </a:pPr>
            <a:r>
              <a:rPr lang="tr-TR" sz="2400" dirty="0"/>
              <a:t>kapasitelerini geliştirmesi,</a:t>
            </a:r>
          </a:p>
          <a:p>
            <a:pPr marL="105850" eaLnBrk="1" hangingPunct="1">
              <a:lnSpc>
                <a:spcPct val="150000"/>
              </a:lnSpc>
              <a:spcBef>
                <a:spcPts val="0"/>
              </a:spcBef>
              <a:buFont typeface="Wingdings" pitchFamily="2" charset="2"/>
              <a:buChar char="Ø"/>
            </a:pPr>
            <a:r>
              <a:rPr lang="tr-TR" sz="2400" dirty="0"/>
              <a:t>çevresine dengeli ve sağlıklı bir uyum yapması ve böylece kendini gerçekleştirmesi için, uzman kişilerce bireye yapılan psikolojik yardımlardır.</a:t>
            </a:r>
          </a:p>
        </p:txBody>
      </p:sp>
      <p:sp>
        <p:nvSpPr>
          <p:cNvPr id="6" name="AutoShape 3"/>
          <p:cNvSpPr>
            <a:spLocks noChangeArrowheads="1"/>
          </p:cNvSpPr>
          <p:nvPr/>
        </p:nvSpPr>
        <p:spPr bwMode="auto">
          <a:xfrm>
            <a:off x="899592" y="1196752"/>
            <a:ext cx="2617694" cy="3888432"/>
          </a:xfrm>
          <a:prstGeom prst="cloudCallout">
            <a:avLst>
              <a:gd name="adj1" fmla="val -43750"/>
              <a:gd name="adj2" fmla="val 70000"/>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None/>
            </a:pPr>
            <a:r>
              <a:rPr lang="tr-TR" sz="2000" b="1" dirty="0">
                <a:solidFill>
                  <a:schemeClr val="accent2"/>
                </a:solidFill>
                <a:latin typeface="Comic Sans MS" pitchFamily="66" charset="0"/>
              </a:rPr>
              <a:t>Ben kimim ?</a:t>
            </a:r>
          </a:p>
          <a:p>
            <a:pPr algn="ctr">
              <a:buNone/>
            </a:pPr>
            <a:endParaRPr lang="tr-TR" sz="2000" b="1" dirty="0">
              <a:solidFill>
                <a:schemeClr val="accent2"/>
              </a:solidFill>
              <a:latin typeface="Comic Sans MS" pitchFamily="66" charset="0"/>
            </a:endParaRPr>
          </a:p>
          <a:p>
            <a:pPr algn="ctr">
              <a:buNone/>
            </a:pPr>
            <a:r>
              <a:rPr lang="tr-TR" sz="2000" dirty="0">
                <a:solidFill>
                  <a:schemeClr val="accent2"/>
                </a:solidFill>
                <a:latin typeface="Comic Sans MS" pitchFamily="66" charset="0"/>
              </a:rPr>
              <a:t>Neleri yapabilirim? </a:t>
            </a:r>
            <a:endParaRPr lang="tr-TR" sz="2000" b="1" dirty="0">
              <a:solidFill>
                <a:schemeClr val="accent2"/>
              </a:solidFill>
              <a:latin typeface="Comic Sans MS" pitchFamily="66" charset="0"/>
            </a:endParaRPr>
          </a:p>
        </p:txBody>
      </p:sp>
    </p:spTree>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8375124" cy="1778949"/>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r>
              <a:rPr lang="tr-TR" sz="2800" dirty="0">
                <a:solidFill>
                  <a:srgbClr val="FFFF00"/>
                </a:solidFill>
              </a:rPr>
              <a:t>Öğrenciye öğüt vermek, telkinde bulunmak, tavsiye  yapmak değildir. </a:t>
            </a:r>
          </a:p>
        </p:txBody>
      </p:sp>
      <p:sp>
        <p:nvSpPr>
          <p:cNvPr id="6" name="AutoShape 2" descr="öneriler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9" y="2690813"/>
            <a:ext cx="9333422" cy="189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8437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54"/>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467544" y="-321002"/>
            <a:ext cx="4846732" cy="4745915"/>
          </a:xfrm>
          <a:prstGeom prst="rect">
            <a:avLst/>
          </a:prstGeom>
        </p:spPr>
        <p:txBody>
          <a:bodyPr wrap="square">
            <a:spAutoFit/>
          </a:bodyPr>
          <a:lstStyle/>
          <a:p>
            <a:pPr>
              <a:buNone/>
            </a:pPr>
            <a:r>
              <a:rPr lang="tr-TR" sz="4800" dirty="0">
                <a:solidFill>
                  <a:srgbClr val="FFFF00"/>
                </a:solidFill>
              </a:rPr>
              <a:t> </a:t>
            </a:r>
          </a:p>
          <a:p>
            <a:pPr>
              <a:buNone/>
            </a:pPr>
            <a:r>
              <a:rPr lang="tr-TR" dirty="0">
                <a:solidFill>
                  <a:srgbClr val="FFFF00"/>
                </a:solidFill>
              </a:rPr>
              <a:t>REHBERLİK NE DEĞİLDİR???</a:t>
            </a:r>
          </a:p>
          <a:p>
            <a:pPr>
              <a:buNone/>
            </a:pPr>
            <a:endParaRPr lang="tr-TR" dirty="0">
              <a:solidFill>
                <a:srgbClr val="FFFF00"/>
              </a:solidFill>
            </a:endParaRPr>
          </a:p>
          <a:p>
            <a:pPr>
              <a:buNone/>
            </a:pPr>
            <a:r>
              <a:rPr lang="tr-TR" sz="2800" dirty="0">
                <a:solidFill>
                  <a:srgbClr val="FFFF00"/>
                </a:solidFill>
              </a:rPr>
              <a:t>Okulda disiplini sağlama, öğrencileri tehdit etme kontrol altında bulundurma, onları yargılama işi değildir. </a:t>
            </a:r>
          </a:p>
        </p:txBody>
      </p:sp>
      <p:pic>
        <p:nvPicPr>
          <p:cNvPr id="6" name="Picture 2" descr="C:\Users\kullaniciadi\Desktop\disipli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524000"/>
            <a:ext cx="1656184" cy="1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kullaniciadi\Desktop\hip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50413">
            <a:off x="5237915" y="2360710"/>
            <a:ext cx="19050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134626"/>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7511028" cy="2209836"/>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r>
              <a:rPr lang="tr-TR" sz="2800" dirty="0">
                <a:solidFill>
                  <a:srgbClr val="FFFF00"/>
                </a:solidFill>
              </a:rPr>
              <a:t>Öğrenciye test uygulamak, anket yapmak, fiş doldurmak, dosya tutmak gibi rutin işler değildir. </a:t>
            </a:r>
          </a:p>
        </p:txBody>
      </p:sp>
      <p:pic>
        <p:nvPicPr>
          <p:cNvPr id="10242" name="Picture 2" descr="https://encrypted-tbn0.gstatic.com/images?q=tbn:ANd9GcTBhqd7v2TCNY-IyyI39mgw-9a8wjuXJYCGWnxIM882s7LR2iW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492896"/>
            <a:ext cx="313456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62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8375124" cy="2997744"/>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endParaRPr lang="tr-TR" dirty="0">
              <a:solidFill>
                <a:srgbClr val="FFFF00"/>
              </a:solidFill>
            </a:endParaRPr>
          </a:p>
          <a:p>
            <a:pPr>
              <a:buNone/>
            </a:pPr>
            <a:r>
              <a:rPr lang="tr-TR" dirty="0">
                <a:solidFill>
                  <a:srgbClr val="FFFF00"/>
                </a:solidFill>
              </a:rPr>
              <a:t>Öğrencilerin devamsızlıklarını incelemek, karne yazmak, sekreterlik yapmak değildir. </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3" y="3573016"/>
            <a:ext cx="3716799"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528793"/>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8375124" cy="1421928"/>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endParaRPr lang="tr-TR" dirty="0">
              <a:solidFill>
                <a:srgbClr val="FFFF00"/>
              </a:solidFill>
            </a:endParaRPr>
          </a:p>
        </p:txBody>
      </p:sp>
      <p:sp>
        <p:nvSpPr>
          <p:cNvPr id="6" name="Dikdörtgen 5"/>
          <p:cNvSpPr/>
          <p:nvPr/>
        </p:nvSpPr>
        <p:spPr>
          <a:xfrm>
            <a:off x="4932040" y="2151728"/>
            <a:ext cx="4211960" cy="1508105"/>
          </a:xfrm>
          <a:prstGeom prst="rect">
            <a:avLst/>
          </a:prstGeom>
        </p:spPr>
        <p:txBody>
          <a:bodyPr wrap="square">
            <a:spAutoFit/>
          </a:bodyPr>
          <a:lstStyle/>
          <a:p>
            <a:pPr eaLnBrk="1" hangingPunct="1">
              <a:buNone/>
            </a:pPr>
            <a:r>
              <a:rPr lang="tr-TR" sz="2000" dirty="0">
                <a:solidFill>
                  <a:srgbClr val="FFFF00"/>
                </a:solidFill>
              </a:rPr>
              <a:t>Psikolojik danışma ve rehberlik her türlü problemi hemen çözebilecek sihirli bir güce sahip değildir</a:t>
            </a:r>
            <a:r>
              <a:rPr lang="tr-TR" dirty="0">
                <a:solidFill>
                  <a:srgbClr val="FFFF00"/>
                </a:solidFill>
              </a:rPr>
              <a:t>.</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4" y="1556793"/>
            <a:ext cx="436565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07874"/>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a:solidFill>
                <a:srgbClr val="FFFF00"/>
              </a:solidFill>
              <a:latin typeface="Times New Roman" panose="02020603050405020304" pitchFamily="18" charset="0"/>
              <a:cs typeface="Times New Roman" panose="02020603050405020304" pitchFamily="18" charset="0"/>
            </a:endParaRPr>
          </a:p>
          <a:p>
            <a:pPr algn="just"/>
            <a:endParaRPr lang="tr-TR" sz="2000" dirty="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a:solidFill>
                  <a:srgbClr val="FFFF00"/>
                </a:solidFill>
              </a:rPr>
              <a:t> </a:t>
            </a:r>
          </a:p>
        </p:txBody>
      </p:sp>
      <p:sp>
        <p:nvSpPr>
          <p:cNvPr id="5" name="Dikdörtgen 4"/>
          <p:cNvSpPr/>
          <p:nvPr/>
        </p:nvSpPr>
        <p:spPr>
          <a:xfrm>
            <a:off x="373340" y="428179"/>
            <a:ext cx="8375124" cy="4114973"/>
          </a:xfrm>
          <a:prstGeom prst="rect">
            <a:avLst/>
          </a:prstGeom>
        </p:spPr>
        <p:txBody>
          <a:bodyPr wrap="square">
            <a:spAutoFit/>
          </a:bodyPr>
          <a:lstStyle/>
          <a:p>
            <a:pPr>
              <a:buNone/>
            </a:pPr>
            <a:r>
              <a:rPr lang="tr-TR" sz="4800" dirty="0">
                <a:solidFill>
                  <a:srgbClr val="FFFF00"/>
                </a:solidFill>
              </a:rPr>
              <a:t>        </a:t>
            </a:r>
            <a:r>
              <a:rPr lang="tr-TR" dirty="0">
                <a:solidFill>
                  <a:srgbClr val="FFFF00"/>
                </a:solidFill>
              </a:rPr>
              <a:t>REHBERLİK NE DEĞİLDİR???</a:t>
            </a:r>
          </a:p>
          <a:p>
            <a:pPr>
              <a:buNone/>
            </a:pPr>
            <a:endParaRPr lang="tr-TR" dirty="0">
              <a:solidFill>
                <a:srgbClr val="FFFF00"/>
              </a:solidFill>
            </a:endParaRPr>
          </a:p>
          <a:p>
            <a:pPr eaLnBrk="1" hangingPunct="1">
              <a:lnSpc>
                <a:spcPct val="80000"/>
              </a:lnSpc>
              <a:spcAft>
                <a:spcPts val="600"/>
              </a:spcAft>
              <a:buNone/>
            </a:pPr>
            <a:r>
              <a:rPr lang="tr-TR" dirty="0">
                <a:solidFill>
                  <a:srgbClr val="FFFF00"/>
                </a:solidFill>
              </a:rPr>
              <a:t>Rehberlik, hizmetleri sadece sorunlu öğrencilere yapılacak bir yardım değildir,</a:t>
            </a:r>
          </a:p>
          <a:p>
            <a:pPr eaLnBrk="1" hangingPunct="1">
              <a:lnSpc>
                <a:spcPct val="80000"/>
              </a:lnSpc>
              <a:spcAft>
                <a:spcPts val="600"/>
              </a:spcAft>
              <a:buNone/>
            </a:pPr>
            <a:endParaRPr lang="tr-TR" dirty="0">
              <a:solidFill>
                <a:srgbClr val="FFFF00"/>
              </a:solidFill>
            </a:endParaRPr>
          </a:p>
          <a:p>
            <a:pPr eaLnBrk="1" hangingPunct="1">
              <a:lnSpc>
                <a:spcPct val="80000"/>
              </a:lnSpc>
              <a:spcAft>
                <a:spcPts val="600"/>
              </a:spcAft>
              <a:buFont typeface="Arial" pitchFamily="34" charset="0"/>
              <a:buChar char="•"/>
            </a:pPr>
            <a:r>
              <a:rPr lang="tr-TR" dirty="0">
                <a:solidFill>
                  <a:srgbClr val="FFFF00"/>
                </a:solidFill>
              </a:rPr>
              <a:t>Rehberlik hizmetleri ders değildir,</a:t>
            </a:r>
          </a:p>
          <a:p>
            <a:pPr>
              <a:buNone/>
            </a:pPr>
            <a:endParaRPr lang="tr-TR" dirty="0">
              <a:solidFill>
                <a:srgbClr val="FFFF00"/>
              </a:solidFill>
            </a:endParaRPr>
          </a:p>
        </p:txBody>
      </p:sp>
    </p:spTree>
    <p:extLst>
      <p:ext uri="{BB962C8B-B14F-4D97-AF65-F5344CB8AC3E}">
        <p14:creationId xmlns:p14="http://schemas.microsoft.com/office/powerpoint/2010/main" val="3299140484"/>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188913"/>
            <a:ext cx="8229600" cy="1228725"/>
          </a:xfrm>
        </p:spPr>
        <p:txBody>
          <a:bodyPr/>
          <a:lstStyle/>
          <a:p>
            <a:pPr algn="ctr"/>
            <a:r>
              <a:rPr lang="tr-TR" sz="4000" b="1" dirty="0">
                <a:solidFill>
                  <a:srgbClr val="000099"/>
                </a:solidFill>
                <a:cs typeface="Kartika" pitchFamily="18" charset="0"/>
              </a:rPr>
              <a:t>Rehberlik Servislerinde Hangi Hizmetler Verilir?</a:t>
            </a:r>
          </a:p>
        </p:txBody>
      </p:sp>
      <p:graphicFrame>
        <p:nvGraphicFramePr>
          <p:cNvPr id="5" name="4 Diyagram"/>
          <p:cNvGraphicFramePr/>
          <p:nvPr>
            <p:extLst>
              <p:ext uri="{D42A27DB-BD31-4B8C-83A1-F6EECF244321}">
                <p14:modId xmlns:p14="http://schemas.microsoft.com/office/powerpoint/2010/main" val="973706297"/>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50405"/>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403648" y="260648"/>
            <a:ext cx="8077200" cy="1143000"/>
          </a:xfrm>
        </p:spPr>
        <p:txBody>
          <a:bodyPr/>
          <a:lstStyle/>
          <a:p>
            <a:pPr>
              <a:buClr>
                <a:srgbClr val="FFC000"/>
              </a:buClr>
              <a:buFont typeface="Wingdings" pitchFamily="2" charset="2"/>
              <a:buChar char="Ü"/>
            </a:pPr>
            <a:r>
              <a:rPr lang="tr-TR" dirty="0">
                <a:solidFill>
                  <a:srgbClr val="CC0066"/>
                </a:solidFill>
              </a:rPr>
              <a:t>Psikolojik Danışma Hizmeti</a:t>
            </a:r>
          </a:p>
        </p:txBody>
      </p:sp>
      <p:sp>
        <p:nvSpPr>
          <p:cNvPr id="23555" name="Rectangle 3"/>
          <p:cNvSpPr>
            <a:spLocks noGrp="1" noRot="1" noChangeArrowheads="1"/>
          </p:cNvSpPr>
          <p:nvPr>
            <p:ph idx="1"/>
          </p:nvPr>
        </p:nvSpPr>
        <p:spPr>
          <a:xfrm>
            <a:off x="3276600" y="1557338"/>
            <a:ext cx="5568950" cy="4610100"/>
          </a:xfrm>
        </p:spPr>
        <p:txBody>
          <a:bodyPr>
            <a:normAutofit/>
          </a:bodyPr>
          <a:lstStyle/>
          <a:p>
            <a:pPr>
              <a:buFont typeface="Arial" charset="0"/>
              <a:buNone/>
            </a:pPr>
            <a:r>
              <a:rPr lang="tr-TR" sz="2800" dirty="0"/>
              <a:t>Bireyin karar verme ve problem çözme ihtiyaçlarını karşılayarak gelişim ve uyumunu sürdürmesine yardımcı olmak amacıyla bireyle yüz yüze kurulan psikolojik yardım ilişkisidir.</a:t>
            </a:r>
          </a:p>
          <a:p>
            <a:pPr>
              <a:buFont typeface="Arial" charset="0"/>
              <a:buNone/>
            </a:pPr>
            <a:r>
              <a:rPr lang="tr-TR" sz="2800" dirty="0"/>
              <a:t>Bu yardımı alan </a:t>
            </a:r>
            <a:r>
              <a:rPr lang="tr-TR" sz="2800" dirty="0" err="1"/>
              <a:t>kişiye“Danışan</a:t>
            </a:r>
            <a:r>
              <a:rPr lang="tr-TR" sz="2800" dirty="0"/>
              <a:t>”,</a:t>
            </a:r>
          </a:p>
          <a:p>
            <a:pPr>
              <a:buFont typeface="Arial" charset="0"/>
              <a:buNone/>
            </a:pPr>
            <a:r>
              <a:rPr lang="tr-TR" sz="2800" dirty="0"/>
              <a:t>yardımı veren kişiye “Psikolojik Danışman” denir.</a:t>
            </a:r>
          </a:p>
        </p:txBody>
      </p:sp>
      <p:pic>
        <p:nvPicPr>
          <p:cNvPr id="23556" name="Picture 4" descr="res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775"/>
            <a:ext cx="26638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739825"/>
      </p:ext>
    </p:extLst>
  </p:cSld>
  <p:clrMapOvr>
    <a:masterClrMapping/>
  </p:clrMapOvr>
  <p:transition spd="med">
    <p:strips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algn="ctr">
              <a:buClr>
                <a:srgbClr val="FFC000"/>
              </a:buClr>
              <a:buFont typeface="Wingdings" pitchFamily="2" charset="2"/>
              <a:buChar char="Ü"/>
            </a:pPr>
            <a:r>
              <a:rPr lang="tr-TR" sz="4000" dirty="0">
                <a:solidFill>
                  <a:srgbClr val="CC0066"/>
                </a:solidFill>
                <a:latin typeface="+mn-lt"/>
              </a:rPr>
              <a:t>Oryantasyon Hizmeti </a:t>
            </a:r>
            <a:br>
              <a:rPr lang="tr-TR" sz="4000" dirty="0">
                <a:solidFill>
                  <a:srgbClr val="CC0066"/>
                </a:solidFill>
                <a:latin typeface="+mn-lt"/>
              </a:rPr>
            </a:br>
            <a:r>
              <a:rPr lang="tr-TR" sz="4000" dirty="0">
                <a:solidFill>
                  <a:srgbClr val="CC0066"/>
                </a:solidFill>
                <a:latin typeface="+mn-lt"/>
              </a:rPr>
              <a:t>(Yeni Ortama Alıştırma) </a:t>
            </a:r>
          </a:p>
        </p:txBody>
      </p:sp>
      <p:sp>
        <p:nvSpPr>
          <p:cNvPr id="25603" name="Rectangle 3"/>
          <p:cNvSpPr>
            <a:spLocks noGrp="1" noRot="1" noChangeArrowheads="1"/>
          </p:cNvSpPr>
          <p:nvPr>
            <p:ph idx="1"/>
          </p:nvPr>
        </p:nvSpPr>
        <p:spPr>
          <a:xfrm>
            <a:off x="3779912" y="1905000"/>
            <a:ext cx="5184576" cy="4476750"/>
          </a:xfrm>
        </p:spPr>
        <p:txBody>
          <a:bodyPr/>
          <a:lstStyle/>
          <a:p>
            <a:pPr marL="720000" indent="0">
              <a:buFont typeface="Arial" charset="0"/>
              <a:buNone/>
            </a:pPr>
            <a:r>
              <a:rPr lang="tr-TR" sz="2400" dirty="0"/>
              <a:t>Bu hizmet bir okula yeni başlayan öğrencilere ,eğitim yılı başında, okulu, </a:t>
            </a:r>
            <a:r>
              <a:rPr lang="tr-TR" sz="2400" dirty="0" err="1"/>
              <a:t>kurallarını,işleyişini</a:t>
            </a:r>
            <a:r>
              <a:rPr lang="tr-TR" sz="2400" dirty="0"/>
              <a:t> tanıtmak, okul ve o çevrede ihtiyaçlarını nasıl karşılayacakları hakkında bilgi vermek ve böylece yeni girdikleri ortama kısa sürede alışmalarına yardımcı olmak üzere yapılan çalışmalardır.</a:t>
            </a:r>
          </a:p>
        </p:txBody>
      </p:sp>
      <p:pic>
        <p:nvPicPr>
          <p:cNvPr id="25604" name="Picture 2" descr="D:\MURAT İ.Ö.O\2011-2012\sunu resimleri\JPG\Schoolhous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77072"/>
            <a:ext cx="2016224" cy="19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c\Desktop\okul-resimleri\ocak-2015\tarih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772816"/>
            <a:ext cx="273630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67343"/>
      </p:ext>
    </p:extLst>
  </p:cSld>
  <p:clrMapOvr>
    <a:masterClrMapping/>
  </p:clrMapOvr>
  <p:transition spd="med">
    <p:strips dir="l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098969" y="140313"/>
            <a:ext cx="8077200" cy="1143000"/>
          </a:xfrm>
        </p:spPr>
        <p:txBody>
          <a:bodyPr/>
          <a:lstStyle/>
          <a:p>
            <a:pPr>
              <a:buClr>
                <a:srgbClr val="FFC000"/>
              </a:buClr>
              <a:buFont typeface="Wingdings" pitchFamily="2" charset="2"/>
              <a:buChar char="Ü"/>
            </a:pPr>
            <a:r>
              <a:rPr lang="tr-TR" dirty="0">
                <a:solidFill>
                  <a:srgbClr val="CC0066"/>
                </a:solidFill>
                <a:latin typeface="+mn-lt"/>
              </a:rPr>
              <a:t>Bireyi Tanıma Hizmeti</a:t>
            </a:r>
          </a:p>
        </p:txBody>
      </p:sp>
      <p:sp>
        <p:nvSpPr>
          <p:cNvPr id="26627" name="Rectangle 3"/>
          <p:cNvSpPr>
            <a:spLocks noGrp="1" noRot="1" noChangeArrowheads="1"/>
          </p:cNvSpPr>
          <p:nvPr>
            <p:ph idx="1"/>
          </p:nvPr>
        </p:nvSpPr>
        <p:spPr>
          <a:xfrm>
            <a:off x="4498850" y="1412875"/>
            <a:ext cx="4465638" cy="5256213"/>
          </a:xfrm>
        </p:spPr>
        <p:txBody>
          <a:bodyPr/>
          <a:lstStyle/>
          <a:p>
            <a:pPr>
              <a:buFont typeface="Arial" charset="0"/>
              <a:buNone/>
            </a:pPr>
            <a:r>
              <a:rPr lang="tr-TR" sz="2400" dirty="0">
                <a:latin typeface="Calibri" pitchFamily="34" charset="0"/>
                <a:cs typeface="Calibri" pitchFamily="34" charset="0"/>
              </a:rPr>
              <a:t>Öğrencinin gelişimine ve uyumuna yardımcı olabilmek için onu tanımak gereklidir.</a:t>
            </a:r>
          </a:p>
          <a:p>
            <a:pPr>
              <a:buFont typeface="Arial" charset="0"/>
              <a:buNone/>
            </a:pPr>
            <a:r>
              <a:rPr lang="tr-TR" sz="2400" dirty="0">
                <a:latin typeface="Calibri" pitchFamily="34" charset="0"/>
                <a:cs typeface="Calibri" pitchFamily="34" charset="0"/>
              </a:rPr>
              <a:t>Bireyi tanımada amaç, bireyin kendini tanıması, kendi özellikleri hakkında bilinçlenmesi, kendini zayıf ve kuvvetli yönleriyle görüp kabul etmesini sağlamaktır.</a:t>
            </a:r>
          </a:p>
          <a:p>
            <a:pPr>
              <a:buFont typeface="Arial" charset="0"/>
              <a:buNone/>
            </a:pPr>
            <a:r>
              <a:rPr lang="tr-TR" sz="2400" dirty="0">
                <a:latin typeface="Calibri" pitchFamily="34" charset="0"/>
                <a:cs typeface="Calibri" pitchFamily="34" charset="0"/>
              </a:rPr>
              <a:t>Tanıma hizmetlerinde en önemli görev sınıf öğretmenine düşer. </a:t>
            </a:r>
          </a:p>
        </p:txBody>
      </p:sp>
      <p:pic>
        <p:nvPicPr>
          <p:cNvPr id="26628" name="Picture 2" descr="D:\MURAT İ.Ö.O\2011-2012\sunu resimleri\JPG\541502188010.jpg"/>
          <p:cNvPicPr>
            <a:picLocks noChangeAspect="1" noChangeArrowheads="1"/>
          </p:cNvPicPr>
          <p:nvPr/>
        </p:nvPicPr>
        <p:blipFill>
          <a:blip r:embed="rId3">
            <a:extLst>
              <a:ext uri="{28A0092B-C50C-407E-A947-70E740481C1C}">
                <a14:useLocalDpi xmlns:a14="http://schemas.microsoft.com/office/drawing/2010/main" val="0"/>
              </a:ext>
            </a:extLst>
          </a:blip>
          <a:srcRect r="20099"/>
          <a:stretch>
            <a:fillRect/>
          </a:stretch>
        </p:blipFill>
        <p:spPr bwMode="auto">
          <a:xfrm>
            <a:off x="683072" y="1700213"/>
            <a:ext cx="37449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165049"/>
      </p:ext>
    </p:extLst>
  </p:cSld>
  <p:clrMapOvr>
    <a:masterClrMapping/>
  </p:clrMapOvr>
  <p:transition spd="med">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idx="1"/>
          </p:nvPr>
        </p:nvSpPr>
        <p:spPr>
          <a:xfrm>
            <a:off x="395288" y="3644900"/>
            <a:ext cx="6480968" cy="2981325"/>
          </a:xfrm>
        </p:spPr>
        <p:txBody>
          <a:bodyPr/>
          <a:lstStyle/>
          <a:p>
            <a:pPr algn="just">
              <a:buFont typeface="Wingdings" pitchFamily="2" charset="2"/>
              <a:buNone/>
            </a:pPr>
            <a:r>
              <a:rPr lang="tr-TR" sz="2400" dirty="0">
                <a:latin typeface="+mj-lt"/>
              </a:rPr>
              <a:t>   Bir diğer deyişle okuldaki rehberlik uzmanı ile öğrencinin eğitimi ve yetiştirilmesi ile ilgili bir yada daha fazla sayıda kişinin (</a:t>
            </a:r>
            <a:r>
              <a:rPr lang="tr-TR" sz="2400" dirty="0" err="1">
                <a:latin typeface="+mj-lt"/>
              </a:rPr>
              <a:t>öğretmen,yönetici,veli</a:t>
            </a:r>
            <a:r>
              <a:rPr lang="tr-TR" sz="2400" dirty="0">
                <a:latin typeface="+mj-lt"/>
              </a:rPr>
              <a:t>…)işbirliği içinde, </a:t>
            </a:r>
          </a:p>
          <a:p>
            <a:pPr algn="just">
              <a:buFont typeface="Wingdings" pitchFamily="2" charset="2"/>
              <a:buNone/>
            </a:pPr>
            <a:r>
              <a:rPr lang="tr-TR" sz="2400" dirty="0">
                <a:latin typeface="+mj-lt"/>
              </a:rPr>
              <a:t>   öğrencinin gelişmesine yönelik olarak kurdukları yardım ilişkisidir.</a:t>
            </a:r>
          </a:p>
        </p:txBody>
      </p:sp>
      <p:pic>
        <p:nvPicPr>
          <p:cNvPr id="31747" name="Picture 2" descr="http://www.ebso.org.tr/b2b/haber/anahaber/ebso_isbirli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21230"/>
            <a:ext cx="1872109"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ttp://www.ucanbalon.com.tr/resim/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92697"/>
            <a:ext cx="3096344" cy="266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07520"/>
      </p:ext>
    </p:extLst>
  </p:cSld>
  <p:clrMapOvr>
    <a:masterClrMapping/>
  </p:clrMapOvr>
  <p:transition spd="med">
    <p:strips dir="l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66800" y="125413"/>
            <a:ext cx="8077200" cy="1143000"/>
          </a:xfrm>
        </p:spPr>
        <p:txBody>
          <a:bodyPr/>
          <a:lstStyle/>
          <a:p>
            <a:pPr>
              <a:buClr>
                <a:srgbClr val="FFC000"/>
              </a:buClr>
              <a:buFont typeface="Wingdings" pitchFamily="2" charset="2"/>
              <a:buChar char="Ü"/>
            </a:pPr>
            <a:r>
              <a:rPr lang="tr-TR" sz="4000" dirty="0">
                <a:solidFill>
                  <a:srgbClr val="CC0066"/>
                </a:solidFill>
                <a:latin typeface="Calibri" pitchFamily="34" charset="0"/>
                <a:cs typeface="Calibri" pitchFamily="34" charset="0"/>
              </a:rPr>
              <a:t>Bilgi Toplama ve Yayma Hizmeti</a:t>
            </a:r>
          </a:p>
        </p:txBody>
      </p:sp>
      <p:sp>
        <p:nvSpPr>
          <p:cNvPr id="27651" name="Rectangle 3"/>
          <p:cNvSpPr>
            <a:spLocks noGrp="1" noRot="1" noChangeArrowheads="1"/>
          </p:cNvSpPr>
          <p:nvPr>
            <p:ph idx="1"/>
          </p:nvPr>
        </p:nvSpPr>
        <p:spPr>
          <a:xfrm>
            <a:off x="4500885" y="1557338"/>
            <a:ext cx="4319587" cy="4525962"/>
          </a:xfrm>
        </p:spPr>
        <p:txBody>
          <a:bodyPr>
            <a:normAutofit/>
          </a:bodyPr>
          <a:lstStyle/>
          <a:p>
            <a:pPr>
              <a:buFont typeface="Arial" charset="0"/>
              <a:buNone/>
            </a:pPr>
            <a:r>
              <a:rPr lang="tr-TR" sz="2400" dirty="0">
                <a:latin typeface="+mj-lt"/>
              </a:rPr>
              <a:t>Öğrencinin gerek duyabileceği her türlü bilgiyi onun yararlanmasına sunmak  için yapılan çalışmalardır.</a:t>
            </a:r>
          </a:p>
          <a:p>
            <a:pPr>
              <a:buFont typeface="Arial" charset="0"/>
              <a:buNone/>
            </a:pPr>
            <a:endParaRPr lang="tr-TR" sz="2400" dirty="0">
              <a:latin typeface="+mj-lt"/>
            </a:endParaRPr>
          </a:p>
          <a:p>
            <a:pPr>
              <a:buFont typeface="Arial" charset="0"/>
              <a:buNone/>
            </a:pPr>
            <a:r>
              <a:rPr lang="tr-TR" sz="2400" dirty="0">
                <a:latin typeface="+mj-lt"/>
              </a:rPr>
              <a:t> Ör: üst eğitim kurumları, üniversiteler ve koşulları, sınav bilgilendirmeleri, okuldaki ve çevredeki eğitsel ve kültürel etkinlikler vb.</a:t>
            </a:r>
          </a:p>
        </p:txBody>
      </p:sp>
      <p:pic>
        <p:nvPicPr>
          <p:cNvPr id="27652" name="Picture 2" descr="http://www.abbasguclu.com.tr/a/b/f/9cba1836-71f4-4b15-a15b-ea4b85bccce6_meb-10-eylul-2012-ogretmen-atamalari-sonuclari-atama.meb_.gov_.tr-ozguncel.com_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4" y="1700808"/>
            <a:ext cx="3810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134464"/>
      </p:ext>
    </p:extLst>
  </p:cSld>
  <p:clrMapOvr>
    <a:masterClrMapping/>
  </p:clrMapOvr>
  <p:transition spd="med">
    <p:strips dir="l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103312" y="269632"/>
            <a:ext cx="8077200" cy="1143000"/>
          </a:xfrm>
        </p:spPr>
        <p:txBody>
          <a:bodyPr>
            <a:normAutofit fontScale="90000"/>
          </a:bodyPr>
          <a:lstStyle/>
          <a:p>
            <a:pPr>
              <a:buClr>
                <a:srgbClr val="FFC000"/>
              </a:buClr>
              <a:buFont typeface="Wingdings" pitchFamily="2" charset="2"/>
              <a:buChar char="Ü"/>
            </a:pPr>
            <a:r>
              <a:rPr lang="tr-TR" sz="4000" dirty="0">
                <a:solidFill>
                  <a:srgbClr val="CC0066"/>
                </a:solidFill>
              </a:rPr>
              <a:t>Yöneltme ve Yerleştirme Hizmetleri</a:t>
            </a:r>
          </a:p>
        </p:txBody>
      </p:sp>
      <p:sp>
        <p:nvSpPr>
          <p:cNvPr id="28675" name="Rectangle 3"/>
          <p:cNvSpPr>
            <a:spLocks noGrp="1" noRot="1" noChangeArrowheads="1"/>
          </p:cNvSpPr>
          <p:nvPr>
            <p:ph idx="1"/>
          </p:nvPr>
        </p:nvSpPr>
        <p:spPr>
          <a:xfrm>
            <a:off x="611188" y="1600200"/>
            <a:ext cx="7777162" cy="1684338"/>
          </a:xfrm>
        </p:spPr>
        <p:txBody>
          <a:bodyPr/>
          <a:lstStyle/>
          <a:p>
            <a:pPr algn="ctr">
              <a:buFont typeface="Arial" charset="0"/>
              <a:buNone/>
            </a:pPr>
            <a:r>
              <a:rPr lang="tr-TR" sz="2400" dirty="0">
                <a:latin typeface="+mj-lt"/>
              </a:rPr>
              <a:t>Öğrencinin kendine uygun bir eğitim kurumuna, branşa, işe ya da mesleğe yönelmesi ve o konuma yerleşmesi için yapılabilecek yardım hizmetleridir.</a:t>
            </a:r>
          </a:p>
        </p:txBody>
      </p:sp>
      <p:pic>
        <p:nvPicPr>
          <p:cNvPr id="54274" name="Picture 2" descr="http://www.ahmetsezerio.k12.tr/FileUpload/op153622/File/image018.jpg"/>
          <p:cNvPicPr>
            <a:picLocks noChangeAspect="1" noChangeArrowheads="1"/>
          </p:cNvPicPr>
          <p:nvPr/>
        </p:nvPicPr>
        <p:blipFill>
          <a:blip r:embed="rId3" cstate="print"/>
          <a:srcRect/>
          <a:stretch>
            <a:fillRect/>
          </a:stretch>
        </p:blipFill>
        <p:spPr bwMode="auto">
          <a:xfrm>
            <a:off x="2195736" y="2924944"/>
            <a:ext cx="4800600" cy="3705225"/>
          </a:xfrm>
          <a:prstGeom prst="roundRect">
            <a:avLst/>
          </a:prstGeom>
          <a:noFill/>
        </p:spPr>
      </p:pic>
    </p:spTree>
    <p:extLst>
      <p:ext uri="{BB962C8B-B14F-4D97-AF65-F5344CB8AC3E}">
        <p14:creationId xmlns:p14="http://schemas.microsoft.com/office/powerpoint/2010/main" val="3966625258"/>
      </p:ext>
    </p:extLst>
  </p:cSld>
  <p:clrMapOvr>
    <a:masterClrMapping/>
  </p:clrMapOvr>
  <p:transition spd="med">
    <p:strips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175320" y="269632"/>
            <a:ext cx="8077200" cy="1143000"/>
          </a:xfrm>
        </p:spPr>
        <p:txBody>
          <a:bodyPr>
            <a:normAutofit fontScale="90000"/>
          </a:bodyPr>
          <a:lstStyle/>
          <a:p>
            <a:pPr>
              <a:buClr>
                <a:srgbClr val="FFC000"/>
              </a:buClr>
              <a:buFont typeface="Wingdings" pitchFamily="2" charset="2"/>
              <a:buChar char="Ü"/>
            </a:pPr>
            <a:r>
              <a:rPr lang="tr-TR" sz="4000" dirty="0">
                <a:solidFill>
                  <a:srgbClr val="CC0066"/>
                </a:solidFill>
              </a:rPr>
              <a:t>İzleme ve Değerlendirme Hizmeti</a:t>
            </a:r>
          </a:p>
        </p:txBody>
      </p:sp>
      <p:sp>
        <p:nvSpPr>
          <p:cNvPr id="29699" name="Rectangle 3"/>
          <p:cNvSpPr>
            <a:spLocks noGrp="1" noRot="1" noChangeArrowheads="1"/>
          </p:cNvSpPr>
          <p:nvPr>
            <p:ph idx="1"/>
          </p:nvPr>
        </p:nvSpPr>
        <p:spPr>
          <a:xfrm>
            <a:off x="611188" y="1412875"/>
            <a:ext cx="7201172" cy="2160588"/>
          </a:xfrm>
        </p:spPr>
        <p:txBody>
          <a:bodyPr>
            <a:normAutofit fontScale="92500"/>
          </a:bodyPr>
          <a:lstStyle/>
          <a:p>
            <a:pPr algn="ctr">
              <a:buFont typeface="Arial" charset="0"/>
              <a:buNone/>
            </a:pPr>
            <a:r>
              <a:rPr lang="tr-TR" sz="2400" dirty="0">
                <a:latin typeface="+mj-lt"/>
              </a:rPr>
              <a:t>Yapılan önceki hizmetlerin bir devamı gibi düşünülebilir. </a:t>
            </a:r>
          </a:p>
          <a:p>
            <a:pPr algn="ctr">
              <a:buFont typeface="Arial" charset="0"/>
              <a:buNone/>
            </a:pPr>
            <a:r>
              <a:rPr lang="tr-TR" sz="2400" dirty="0">
                <a:latin typeface="+mj-lt"/>
              </a:rPr>
              <a:t>Yöneltme ve yerleştirme sürecinin sonucu ne olmuştur? </a:t>
            </a:r>
          </a:p>
          <a:p>
            <a:pPr algn="ctr">
              <a:buFont typeface="Arial" charset="0"/>
              <a:buNone/>
            </a:pPr>
            <a:r>
              <a:rPr lang="tr-TR" sz="2400" dirty="0">
                <a:latin typeface="+mj-lt"/>
              </a:rPr>
              <a:t>Psikolojik danışma yardımı alan öğrencide bu hizmetin sonucu beklenen değişiklik gerçekleşmiş midir? </a:t>
            </a:r>
          </a:p>
        </p:txBody>
      </p:sp>
      <p:pic>
        <p:nvPicPr>
          <p:cNvPr id="29700" name="Picture 2" descr="http://www.cevre.itu.edu.tr/img/bolum/mezuniy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44900"/>
            <a:ext cx="70564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31112"/>
      </p:ext>
    </p:extLst>
  </p:cSld>
  <p:clrMapOvr>
    <a:masterClrMapping/>
  </p:clrMapOvr>
  <p:transition spd="med">
    <p:strips dir="l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1031304" y="269632"/>
            <a:ext cx="8077200" cy="1143000"/>
          </a:xfrm>
        </p:spPr>
        <p:txBody>
          <a:bodyPr>
            <a:normAutofit fontScale="90000"/>
          </a:bodyPr>
          <a:lstStyle/>
          <a:p>
            <a:pPr algn="ctr">
              <a:buClr>
                <a:srgbClr val="FFC000"/>
              </a:buClr>
              <a:buFont typeface="Wingdings" pitchFamily="2" charset="2"/>
              <a:buChar char="Ü"/>
            </a:pPr>
            <a:r>
              <a:rPr lang="tr-TR" sz="4000" dirty="0">
                <a:solidFill>
                  <a:srgbClr val="CC0066"/>
                </a:solidFill>
              </a:rPr>
              <a:t>Müşavirlik (Konsültasyon) Hizmeti</a:t>
            </a:r>
          </a:p>
        </p:txBody>
      </p:sp>
      <p:sp>
        <p:nvSpPr>
          <p:cNvPr id="30723" name="Rectangle 3"/>
          <p:cNvSpPr>
            <a:spLocks noGrp="1" noRot="1" noChangeArrowheads="1"/>
          </p:cNvSpPr>
          <p:nvPr>
            <p:ph idx="1"/>
          </p:nvPr>
        </p:nvSpPr>
        <p:spPr>
          <a:xfrm>
            <a:off x="457200" y="1600200"/>
            <a:ext cx="8229600" cy="1900238"/>
          </a:xfrm>
        </p:spPr>
        <p:txBody>
          <a:bodyPr/>
          <a:lstStyle/>
          <a:p>
            <a:pPr algn="ctr">
              <a:buFont typeface="Arial" charset="0"/>
              <a:buNone/>
            </a:pPr>
            <a:r>
              <a:rPr lang="tr-TR" sz="2400" dirty="0">
                <a:latin typeface="+mj-lt"/>
              </a:rPr>
              <a:t>Okuldaki rehberlik uzmanının ,öğretmen ve yöneticilerin ortak bir rehberlik anlayışı kazanmaları, bu alanlardaki bilgi ve becerilerini artırmaları için onlara yardımcı olmasıdır.</a:t>
            </a:r>
          </a:p>
        </p:txBody>
      </p:sp>
      <p:pic>
        <p:nvPicPr>
          <p:cNvPr id="30724" name="Picture 2" descr="http://emlakkulisi.com/resim/orjinal/MTE4NzAx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357563"/>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296660"/>
      </p:ext>
    </p:extLst>
  </p:cSld>
  <p:clrMapOvr>
    <a:masterClrMapping/>
  </p:clrMapOvr>
  <p:transition spd="med">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781"/>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a:solidFill>
                  <a:srgbClr val="FFFF00"/>
                </a:solidFill>
              </a:rPr>
              <a:t>Rehberlik Servisinin Temel Amacı </a:t>
            </a:r>
          </a:p>
        </p:txBody>
      </p:sp>
      <p:sp>
        <p:nvSpPr>
          <p:cNvPr id="3" name="Dikdörtgen 2"/>
          <p:cNvSpPr/>
          <p:nvPr/>
        </p:nvSpPr>
        <p:spPr>
          <a:xfrm>
            <a:off x="1187624" y="2644170"/>
            <a:ext cx="3960440" cy="2062103"/>
          </a:xfrm>
          <a:prstGeom prst="rect">
            <a:avLst/>
          </a:prstGeom>
        </p:spPr>
        <p:txBody>
          <a:bodyPr wrap="square">
            <a:spAutoFit/>
          </a:bodyPr>
          <a:lstStyle/>
          <a:p>
            <a:pPr marL="273050" indent="-273050" eaLnBrk="1" hangingPunct="1">
              <a:spcBef>
                <a:spcPts val="600"/>
              </a:spcBef>
              <a:buFontTx/>
              <a:buNone/>
            </a:pPr>
            <a:r>
              <a:rPr lang="tr-TR" dirty="0"/>
              <a:t>  Bireyin kendini tanıması, anlaması, kabullenmesidir. </a:t>
            </a:r>
          </a:p>
        </p:txBody>
      </p:sp>
      <p:pic>
        <p:nvPicPr>
          <p:cNvPr id="5" name="Picture 4" descr="D:\RESİMLER.,,\PNG\o1o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2736304" cy="242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6977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24" y="23695"/>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a:solidFill>
                  <a:srgbClr val="FFFF00"/>
                </a:solidFill>
              </a:rPr>
              <a:t>Rehberlik Servisinin Temel Amacı </a:t>
            </a:r>
          </a:p>
        </p:txBody>
      </p:sp>
      <p:sp>
        <p:nvSpPr>
          <p:cNvPr id="5" name="Dikdörtgen 4"/>
          <p:cNvSpPr/>
          <p:nvPr/>
        </p:nvSpPr>
        <p:spPr>
          <a:xfrm>
            <a:off x="899592" y="2274838"/>
            <a:ext cx="7704856" cy="1646605"/>
          </a:xfrm>
          <a:prstGeom prst="rect">
            <a:avLst/>
          </a:prstGeom>
        </p:spPr>
        <p:txBody>
          <a:bodyPr wrap="square">
            <a:spAutoFit/>
          </a:bodyPr>
          <a:lstStyle/>
          <a:p>
            <a:pPr marL="273050" indent="-273050" eaLnBrk="1" hangingPunct="1">
              <a:lnSpc>
                <a:spcPct val="150000"/>
              </a:lnSpc>
              <a:spcBef>
                <a:spcPts val="600"/>
              </a:spcBef>
              <a:buFontTx/>
              <a:buNone/>
            </a:pPr>
            <a:r>
              <a:rPr lang="tr-TR" dirty="0"/>
              <a:t>Gizil güçlerini(potansiyelini)</a:t>
            </a:r>
          </a:p>
          <a:p>
            <a:pPr marL="273050" indent="-273050" eaLnBrk="1" hangingPunct="1">
              <a:lnSpc>
                <a:spcPct val="150000"/>
              </a:lnSpc>
              <a:spcBef>
                <a:spcPts val="600"/>
              </a:spcBef>
              <a:buFontTx/>
              <a:buNone/>
            </a:pPr>
            <a:r>
              <a:rPr lang="tr-TR" dirty="0"/>
              <a:t>geliştirmesi,</a:t>
            </a:r>
          </a:p>
        </p:txBody>
      </p:sp>
    </p:spTree>
    <p:extLst>
      <p:ext uri="{BB962C8B-B14F-4D97-AF65-F5344CB8AC3E}">
        <p14:creationId xmlns:p14="http://schemas.microsoft.com/office/powerpoint/2010/main" val="262071821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781"/>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a:solidFill>
                  <a:srgbClr val="FFFF00"/>
                </a:solidFill>
              </a:rPr>
              <a:t>Rehberlik Servisinin Temel Amacı </a:t>
            </a:r>
          </a:p>
        </p:txBody>
      </p:sp>
      <p:sp>
        <p:nvSpPr>
          <p:cNvPr id="3" name="Dikdörtgen 2"/>
          <p:cNvSpPr/>
          <p:nvPr/>
        </p:nvSpPr>
        <p:spPr>
          <a:xfrm>
            <a:off x="539552" y="2274838"/>
            <a:ext cx="6318448" cy="830997"/>
          </a:xfrm>
          <a:prstGeom prst="rect">
            <a:avLst/>
          </a:prstGeom>
        </p:spPr>
        <p:txBody>
          <a:bodyPr wrap="square">
            <a:spAutoFit/>
          </a:bodyPr>
          <a:lstStyle/>
          <a:p>
            <a:pPr marL="273050" indent="-273050" eaLnBrk="1" hangingPunct="1">
              <a:lnSpc>
                <a:spcPct val="150000"/>
              </a:lnSpc>
              <a:spcBef>
                <a:spcPts val="600"/>
              </a:spcBef>
              <a:buFontTx/>
              <a:buNone/>
            </a:pPr>
            <a:r>
              <a:rPr lang="tr-TR" dirty="0"/>
              <a:t>Çevreye uyum sağlamasıdır. </a:t>
            </a:r>
          </a:p>
        </p:txBody>
      </p:sp>
    </p:spTree>
    <p:extLst>
      <p:ext uri="{BB962C8B-B14F-4D97-AF65-F5344CB8AC3E}">
        <p14:creationId xmlns:p14="http://schemas.microsoft.com/office/powerpoint/2010/main" val="348208888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1 Başlık"/>
          <p:cNvSpPr>
            <a:spLocks noGrp="1"/>
          </p:cNvSpPr>
          <p:nvPr>
            <p:ph type="title"/>
          </p:nvPr>
        </p:nvSpPr>
        <p:spPr>
          <a:xfrm>
            <a:off x="457200" y="71438"/>
            <a:ext cx="8229600" cy="1143000"/>
          </a:xfrm>
        </p:spPr>
        <p:txBody>
          <a:bodyPr/>
          <a:lstStyle/>
          <a:p>
            <a:pPr algn="ctr" eaLnBrk="1" hangingPunct="1"/>
            <a:r>
              <a:rPr lang="tr-TR" altLang="tr-TR" b="1" u="sng" dirty="0">
                <a:solidFill>
                  <a:srgbClr val="FF0000"/>
                </a:solidFill>
              </a:rPr>
              <a:t>REHBERLİĞİN AMACI</a:t>
            </a:r>
          </a:p>
        </p:txBody>
      </p:sp>
      <p:sp>
        <p:nvSpPr>
          <p:cNvPr id="6" name="5 Bulut Belirtme Çizgisi"/>
          <p:cNvSpPr/>
          <p:nvPr/>
        </p:nvSpPr>
        <p:spPr>
          <a:xfrm>
            <a:off x="5429250" y="1071563"/>
            <a:ext cx="3429000" cy="1285875"/>
          </a:xfrm>
          <a:prstGeom prst="cloudCallout">
            <a:avLst>
              <a:gd name="adj1" fmla="val -57265"/>
              <a:gd name="adj2" fmla="val 60497"/>
            </a:avLst>
          </a:prstGeom>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Calibri" pitchFamily="34" charset="0"/>
                <a:cs typeface="Calibri" pitchFamily="34" charset="0"/>
              </a:rPr>
              <a:t>AMAÇLARIMA ULAŞMAK İÇİN NE YAPMALIYIM?</a:t>
            </a:r>
          </a:p>
        </p:txBody>
      </p:sp>
      <p:sp>
        <p:nvSpPr>
          <p:cNvPr id="7" name="6 Bulut Belirtme Çizgisi"/>
          <p:cNvSpPr/>
          <p:nvPr/>
        </p:nvSpPr>
        <p:spPr>
          <a:xfrm>
            <a:off x="5643563" y="5214938"/>
            <a:ext cx="3214687" cy="1285875"/>
          </a:xfrm>
          <a:prstGeom prst="cloudCallout">
            <a:avLst>
              <a:gd name="adj1" fmla="val -60895"/>
              <a:gd name="adj2" fmla="val -168860"/>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NELER YAPABİLİRİM? GÜCÜM NEDİR?</a:t>
            </a:r>
          </a:p>
        </p:txBody>
      </p:sp>
      <p:sp>
        <p:nvSpPr>
          <p:cNvPr id="8" name="7 Bulut Belirtme Çizgisi"/>
          <p:cNvSpPr/>
          <p:nvPr/>
        </p:nvSpPr>
        <p:spPr>
          <a:xfrm>
            <a:off x="6286500" y="2928938"/>
            <a:ext cx="2857500" cy="1071562"/>
          </a:xfrm>
          <a:prstGeom prst="cloudCallout">
            <a:avLst>
              <a:gd name="adj1" fmla="val -72214"/>
              <a:gd name="adj2" fmla="val -32448"/>
            </a:avLst>
          </a:prstGeom>
          <a:ln>
            <a:solidFill>
              <a:srgbClr val="92D05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ClrTx/>
              <a:buSzTx/>
              <a:buFontTx/>
              <a:buNone/>
              <a:defRPr/>
            </a:pPr>
            <a:r>
              <a:rPr lang="tr-TR" sz="1400" i="0" dirty="0">
                <a:solidFill>
                  <a:prstClr val="black"/>
                </a:solidFill>
                <a:latin typeface="+mj-lt"/>
              </a:rPr>
              <a:t>SINIRLILIKLARIM NEDİR?</a:t>
            </a:r>
          </a:p>
        </p:txBody>
      </p:sp>
      <p:sp>
        <p:nvSpPr>
          <p:cNvPr id="9" name="8 Bulut Belirtme Çizgisi"/>
          <p:cNvSpPr/>
          <p:nvPr/>
        </p:nvSpPr>
        <p:spPr>
          <a:xfrm>
            <a:off x="2786063" y="5357813"/>
            <a:ext cx="2571750" cy="1214437"/>
          </a:xfrm>
          <a:prstGeom prst="cloudCallout">
            <a:avLst>
              <a:gd name="adj1" fmla="val -9315"/>
              <a:gd name="adj2" fmla="val -181409"/>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ÇEVREMDEKİ OLANAKLAR NEDİR?</a:t>
            </a:r>
          </a:p>
        </p:txBody>
      </p:sp>
      <p:sp>
        <p:nvSpPr>
          <p:cNvPr id="10" name="9 Bulut Belirtme Çizgisi"/>
          <p:cNvSpPr/>
          <p:nvPr/>
        </p:nvSpPr>
        <p:spPr>
          <a:xfrm>
            <a:off x="71438" y="4929188"/>
            <a:ext cx="2357437" cy="1143000"/>
          </a:xfrm>
          <a:prstGeom prst="cloudCallout">
            <a:avLst>
              <a:gd name="adj1" fmla="val 54557"/>
              <a:gd name="adj2" fmla="val -196653"/>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İLGİLERİM NEDİR?</a:t>
            </a:r>
          </a:p>
        </p:txBody>
      </p:sp>
      <p:sp>
        <p:nvSpPr>
          <p:cNvPr id="11" name="10 Bulut Belirtme Çizgisi"/>
          <p:cNvSpPr/>
          <p:nvPr/>
        </p:nvSpPr>
        <p:spPr>
          <a:xfrm>
            <a:off x="142875" y="1714500"/>
            <a:ext cx="2000250" cy="1714500"/>
          </a:xfrm>
          <a:prstGeom prst="cloudCallout">
            <a:avLst>
              <a:gd name="adj1" fmla="val 96994"/>
              <a:gd name="adj2" fmla="val 6913"/>
            </a:avLst>
          </a:prstGeom>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GÜÇLÜ VE ZAYIF YÖNLERİM NE?</a:t>
            </a:r>
          </a:p>
        </p:txBody>
      </p:sp>
      <p:sp>
        <p:nvSpPr>
          <p:cNvPr id="12" name="11 Bulut Belirtme Çizgisi"/>
          <p:cNvSpPr/>
          <p:nvPr/>
        </p:nvSpPr>
        <p:spPr>
          <a:xfrm>
            <a:off x="1928813" y="1214438"/>
            <a:ext cx="3214687" cy="571500"/>
          </a:xfrm>
          <a:prstGeom prst="cloudCallout">
            <a:avLst>
              <a:gd name="adj1" fmla="val 14021"/>
              <a:gd name="adj2" fmla="val 175175"/>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Calibri" pitchFamily="34" charset="0"/>
                <a:cs typeface="Calibri" pitchFamily="34" charset="0"/>
              </a:rPr>
              <a:t>BEN KİMİM?</a:t>
            </a:r>
          </a:p>
        </p:txBody>
      </p:sp>
      <p:pic>
        <p:nvPicPr>
          <p:cNvPr id="14" name="Picture 4" descr="j028275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22717"/>
            <a:ext cx="396044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73809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ORTAÖĞRETİMDE  REHBERLİK </a:t>
            </a:r>
          </a:p>
        </p:txBody>
      </p:sp>
      <p:sp>
        <p:nvSpPr>
          <p:cNvPr id="3" name="İçerik Yer Tutucusu 2"/>
          <p:cNvSpPr>
            <a:spLocks noGrp="1"/>
          </p:cNvSpPr>
          <p:nvPr>
            <p:ph idx="1"/>
          </p:nvPr>
        </p:nvSpPr>
        <p:spPr>
          <a:xfrm>
            <a:off x="539552" y="2276872"/>
            <a:ext cx="3826768" cy="3240360"/>
          </a:xfrm>
        </p:spPr>
        <p:txBody>
          <a:bodyPr>
            <a:normAutofit fontScale="92500" lnSpcReduction="20000"/>
          </a:bodyPr>
          <a:lstStyle/>
          <a:p>
            <a:pPr marL="0" indent="0">
              <a:buNone/>
            </a:pPr>
            <a:r>
              <a:rPr lang="tr-TR" dirty="0"/>
              <a:t>Psikolojik danışma ve rehberlik hizmetlerine en çok ihtiyaç duyulan dönem olsa gerek, dünyada ve ülkemizde diğer öğretim basamaklarına göre, orta öğretimde bu hizmetler daha yaygın olarak sürdürülmektedir.</a:t>
            </a:r>
          </a:p>
        </p:txBody>
      </p:sp>
      <p:pic>
        <p:nvPicPr>
          <p:cNvPr id="4" name="Picture 2" descr="https://encrypted-tbn2.gstatic.com/images?q=tbn:ANd9GcRrYkgd8zWamVFAAgIzGqjUswYyNAeExF9r9SXBBYFON0ROuxN8mpYuTw">
            <a:hlinkClick r:id="rId2"/>
          </p:cNvPr>
          <p:cNvPicPr>
            <a:picLocks noChangeAspect="1" noChangeArrowheads="1"/>
          </p:cNvPicPr>
          <p:nvPr/>
        </p:nvPicPr>
        <p:blipFill>
          <a:blip r:embed="rId3" cstate="print"/>
          <a:srcRect/>
          <a:stretch>
            <a:fillRect/>
          </a:stretch>
        </p:blipFill>
        <p:spPr bwMode="auto">
          <a:xfrm>
            <a:off x="5364088" y="2420888"/>
            <a:ext cx="2708374" cy="3865632"/>
          </a:xfrm>
          <a:prstGeom prst="rect">
            <a:avLst/>
          </a:prstGeom>
          <a:noFill/>
        </p:spPr>
      </p:pic>
    </p:spTree>
    <p:extLst>
      <p:ext uri="{BB962C8B-B14F-4D97-AF65-F5344CB8AC3E}">
        <p14:creationId xmlns:p14="http://schemas.microsoft.com/office/powerpoint/2010/main" val="4050614463"/>
      </p:ext>
    </p:extLst>
  </p:cSld>
  <p:clrMapOvr>
    <a:masterClrMapping/>
  </p:clrMapOvr>
  <p:transition spd="slow">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829</TotalTime>
  <Words>1208</Words>
  <Application>Microsoft Office PowerPoint</Application>
  <PresentationFormat>Ekran Gösterisi (4:3)</PresentationFormat>
  <Paragraphs>190</Paragraphs>
  <Slides>43</Slides>
  <Notes>9</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43</vt:i4>
      </vt:variant>
    </vt:vector>
  </HeadingPairs>
  <TitlesOfParts>
    <vt:vector size="54" baseType="lpstr">
      <vt:lpstr>Arial</vt:lpstr>
      <vt:lpstr>Calibri</vt:lpstr>
      <vt:lpstr>Comic Sans MS</vt:lpstr>
      <vt:lpstr>Kartika</vt:lpstr>
      <vt:lpstr>Lucida Calligraphy</vt:lpstr>
      <vt:lpstr>Monotype Corsiva</vt:lpstr>
      <vt:lpstr>Times New Roman</vt:lpstr>
      <vt:lpstr>Trebuchet MS</vt:lpstr>
      <vt:lpstr>Wingdings</vt:lpstr>
      <vt:lpstr>Wingdings 2</vt:lpstr>
      <vt:lpstr>Zengin</vt:lpstr>
      <vt:lpstr> AKŞEMSEDDİN M.T.A.L  hülya sufracI  PSİKOLOJİK DANIŞMAN VE REHBER ÖĞRETMEN </vt:lpstr>
      <vt:lpstr>REHBERLİK SERVİSİ TANITIMI</vt:lpstr>
      <vt:lpstr>Rehberlik Nedir?</vt:lpstr>
      <vt:lpstr>PowerPoint Sunusu</vt:lpstr>
      <vt:lpstr>PowerPoint Sunusu</vt:lpstr>
      <vt:lpstr>PowerPoint Sunusu</vt:lpstr>
      <vt:lpstr>PowerPoint Sunusu</vt:lpstr>
      <vt:lpstr>REHBERLİĞİN AMACI</vt:lpstr>
      <vt:lpstr>ORTAÖĞRETİMDE  REHBERLİK </vt:lpstr>
      <vt:lpstr>PowerPoint Sunusu</vt:lpstr>
      <vt:lpstr>REHBERLİĞİN İLKELERİ</vt:lpstr>
      <vt:lpstr>PowerPoint Sunusu</vt:lpstr>
      <vt:lpstr>REHBERLİĞİN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Hangi konularda Rehberlik Servisinden Yardım Alabilirsiniz?</vt:lpstr>
      <vt:lpstr>Hangi Konularda Rehberlik Servisinden Yardım Alabilirsiniz?</vt:lpstr>
      <vt:lpstr>PowerPoint Sunusu</vt:lpstr>
      <vt:lpstr>Hangi konularda Rehberlik Servisinden Yardım Alabilirsiniz?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Rehberlik Servislerinde Hangi Hizmetler Verilir?</vt:lpstr>
      <vt:lpstr>Psikolojik Danışma Hizmeti</vt:lpstr>
      <vt:lpstr>Oryantasyon Hizmeti  (Yeni Ortama Alıştırma) </vt:lpstr>
      <vt:lpstr>Bireyi Tanıma Hizmeti</vt:lpstr>
      <vt:lpstr>Bilgi Toplama ve Yayma Hizmeti</vt:lpstr>
      <vt:lpstr>Yöneltme ve Yerleştirme Hizmetleri</vt:lpstr>
      <vt:lpstr>İzleme ve Değerlendirme Hizmeti</vt:lpstr>
      <vt:lpstr>Müşavirlik (Konsültasyon) Hizmeti</vt:lpstr>
    </vt:vector>
  </TitlesOfParts>
  <Company>fizik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DANIŞMA VE REHBERLİK SERVİSİ</dc:title>
  <dc:creator>celal turan</dc:creator>
  <cp:lastModifiedBy>Cesur</cp:lastModifiedBy>
  <cp:revision>90</cp:revision>
  <cp:lastPrinted>1601-01-01T00:00:00Z</cp:lastPrinted>
  <dcterms:created xsi:type="dcterms:W3CDTF">2001-08-30T15:48:55Z</dcterms:created>
  <dcterms:modified xsi:type="dcterms:W3CDTF">2018-11-20T12:29:47Z</dcterms:modified>
</cp:coreProperties>
</file>